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2" r:id="rId1"/>
  </p:sldMasterIdLst>
  <p:notesMasterIdLst>
    <p:notesMasterId r:id="rId30"/>
  </p:notesMasterIdLst>
  <p:sldIdLst>
    <p:sldId id="256" r:id="rId2"/>
    <p:sldId id="258" r:id="rId3"/>
    <p:sldId id="259" r:id="rId4"/>
    <p:sldId id="328" r:id="rId5"/>
    <p:sldId id="339" r:id="rId6"/>
    <p:sldId id="336" r:id="rId7"/>
    <p:sldId id="332" r:id="rId8"/>
    <p:sldId id="313" r:id="rId9"/>
    <p:sldId id="315" r:id="rId10"/>
    <p:sldId id="750" r:id="rId11"/>
    <p:sldId id="265" r:id="rId12"/>
    <p:sldId id="266" r:id="rId13"/>
    <p:sldId id="725" r:id="rId14"/>
    <p:sldId id="726" r:id="rId15"/>
    <p:sldId id="312" r:id="rId16"/>
    <p:sldId id="745" r:id="rId17"/>
    <p:sldId id="728" r:id="rId18"/>
    <p:sldId id="746" r:id="rId19"/>
    <p:sldId id="747" r:id="rId20"/>
    <p:sldId id="276" r:id="rId21"/>
    <p:sldId id="287" r:id="rId22"/>
    <p:sldId id="286" r:id="rId23"/>
    <p:sldId id="270" r:id="rId24"/>
    <p:sldId id="749" r:id="rId25"/>
    <p:sldId id="727" r:id="rId26"/>
    <p:sldId id="748" r:id="rId27"/>
    <p:sldId id="722" r:id="rId28"/>
    <p:sldId id="273" r:id="rId29"/>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728D1C00-7B54-4478-BC40-3B693B21F01C}" type="datetimeFigureOut">
              <a:rPr lang="en-US" smtClean="0"/>
              <a:t>6/18/2020</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1A3313CB-89BE-4372-9E0C-5E7E66E6138F}" type="slidenum">
              <a:rPr lang="en-US" smtClean="0"/>
              <a:t>‹#›</a:t>
            </a:fld>
            <a:endParaRPr lang="en-US"/>
          </a:p>
        </p:txBody>
      </p:sp>
    </p:spTree>
    <p:extLst>
      <p:ext uri="{BB962C8B-B14F-4D97-AF65-F5344CB8AC3E}">
        <p14:creationId xmlns:p14="http://schemas.microsoft.com/office/powerpoint/2010/main" val="841453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smtClean="0"/>
              <a:pPr/>
              <a:t>6/18/2020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02637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7995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smtClean="0"/>
              <a:pPr/>
              <a:t>6/18/2020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6743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859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6/18/2020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9080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2270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1908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2322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888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smtClean="0"/>
              <a:pPr/>
              <a:t>6/18/2020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7659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8956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smtClean="0"/>
              <a:pPr/>
              <a:t>6/18/2020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smtClean="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32003676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afetylawyer@gmail.com" TargetMode="External"/><Relationship Id="rId2" Type="http://schemas.openxmlformats.org/officeDocument/2006/relationships/hyperlink" Target="http://www.safety-law.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www.osha.gov/enforcement/directives/cpl-03-00-022" TargetMode="External"/><Relationship Id="rId3" Type="http://schemas.openxmlformats.org/officeDocument/2006/relationships/hyperlink" Target="https://www.osha.gov/pls/oshaweb/owadisp.show_document?p_table=DIRECTIVES&amp;p_id=4031" TargetMode="External"/><Relationship Id="rId7" Type="http://schemas.openxmlformats.org/officeDocument/2006/relationships/hyperlink" Target="https://www.osha.gov/pls/oshaweb/owadisp.show_document?p_table=DIRECTIVES&amp;p_id=6663" TargetMode="External"/><Relationship Id="rId2" Type="http://schemas.openxmlformats.org/officeDocument/2006/relationships/hyperlink" Target="https://www.osha.gov/sites/default/files/enforcement/directives/CPL_03-00-023.pdf" TargetMode="External"/><Relationship Id="rId1" Type="http://schemas.openxmlformats.org/officeDocument/2006/relationships/slideLayout" Target="../slideLayouts/slideLayout2.xml"/><Relationship Id="rId6" Type="http://schemas.openxmlformats.org/officeDocument/2006/relationships/hyperlink" Target="https://www.osha.gov/SLTC/trenchingexcavation/index.html" TargetMode="External"/><Relationship Id="rId11" Type="http://schemas.openxmlformats.org/officeDocument/2006/relationships/hyperlink" Target="https://www.osha.gov/pls/oshaweb/owadisp.show_document?p_table=DIRECTIVES&amp;p_id=3830" TargetMode="External"/><Relationship Id="rId5" Type="http://schemas.openxmlformats.org/officeDocument/2006/relationships/hyperlink" Target="https://www.osha.gov/enforcement/directives/cpl-02-00-161" TargetMode="External"/><Relationship Id="rId10" Type="http://schemas.openxmlformats.org/officeDocument/2006/relationships/hyperlink" Target="https://www.osha.gov/pls/oshaweb/owadisp.show_document?p_table=DIRECTIVES&amp;p_id=6042" TargetMode="External"/><Relationship Id="rId4" Type="http://schemas.openxmlformats.org/officeDocument/2006/relationships/hyperlink" Target="https://www.osha.gov/pls/oshaweb/owadisp.show_document?p_table=DIRECTIVES&amp;p_id=6474" TargetMode="External"/><Relationship Id="rId9" Type="http://schemas.openxmlformats.org/officeDocument/2006/relationships/hyperlink" Target="https://www.osha.gov/pls/oshaweb/owadisp.show_document?p_table=DIRECTIVES&amp;p_id=4311"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osha.gov/SLTC/treecare/index.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safetylawyer@gmail.com" TargetMode="External"/><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osha.gov/memos/2020-04-13/interim-enforcement-response-plan-coronavirus-disease-2019-covid-19" TargetMode="External"/><Relationship Id="rId2" Type="http://schemas.openxmlformats.org/officeDocument/2006/relationships/hyperlink" Target="https://www.osha.gov/memos/2020-05-19/updated-interim-enforcement-response-plan-coronavirus-disease-2019-covid-1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msha.gov/msha-response-covid-1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D1AFE-E08B-48AF-9249-D7CADE679A98}"/>
              </a:ext>
            </a:extLst>
          </p:cNvPr>
          <p:cNvSpPr>
            <a:spLocks noGrp="1"/>
          </p:cNvSpPr>
          <p:nvPr>
            <p:ph type="ctrTitle"/>
          </p:nvPr>
        </p:nvSpPr>
        <p:spPr>
          <a:xfrm>
            <a:off x="599227" y="631953"/>
            <a:ext cx="10993549" cy="1475013"/>
          </a:xfrm>
        </p:spPr>
        <p:txBody>
          <a:bodyPr>
            <a:normAutofit/>
          </a:bodyPr>
          <a:lstStyle/>
          <a:p>
            <a:pPr algn="ctr"/>
            <a:r>
              <a:rPr lang="en-US" sz="4000" dirty="0"/>
              <a:t>OSHA/MSHA UPDATE 2020</a:t>
            </a:r>
          </a:p>
        </p:txBody>
      </p:sp>
      <p:sp>
        <p:nvSpPr>
          <p:cNvPr id="3" name="Subtitle 2">
            <a:extLst>
              <a:ext uri="{FF2B5EF4-FFF2-40B4-BE49-F238E27FC236}">
                <a16:creationId xmlns:a16="http://schemas.microsoft.com/office/drawing/2014/main" id="{0E17FD93-A2BA-4FE7-9494-3E03EFF48542}"/>
              </a:ext>
            </a:extLst>
          </p:cNvPr>
          <p:cNvSpPr>
            <a:spLocks noGrp="1"/>
          </p:cNvSpPr>
          <p:nvPr>
            <p:ph type="subTitle" idx="1"/>
          </p:nvPr>
        </p:nvSpPr>
        <p:spPr>
          <a:xfrm>
            <a:off x="599227" y="3512634"/>
            <a:ext cx="10993546" cy="1806498"/>
          </a:xfrm>
        </p:spPr>
        <p:txBody>
          <a:bodyPr>
            <a:normAutofit/>
          </a:bodyPr>
          <a:lstStyle/>
          <a:p>
            <a:pPr algn="ctr"/>
            <a:r>
              <a:rPr lang="en-US" dirty="0">
                <a:solidFill>
                  <a:schemeClr val="bg1"/>
                </a:solidFill>
              </a:rPr>
              <a:t>Adele L.  Abrams, Esq., CMSP</a:t>
            </a:r>
          </a:p>
          <a:p>
            <a:pPr algn="ctr"/>
            <a:r>
              <a:rPr lang="en-US" dirty="0">
                <a:solidFill>
                  <a:schemeClr val="bg1"/>
                </a:solidFill>
              </a:rPr>
              <a:t>Law Office of Adele L.  Abrams PC</a:t>
            </a:r>
          </a:p>
          <a:p>
            <a:pPr algn="ctr"/>
            <a:r>
              <a:rPr lang="en-US" dirty="0">
                <a:solidFill>
                  <a:schemeClr val="bg1"/>
                </a:solidFill>
                <a:hlinkClick r:id="rId2">
                  <a:extLst>
                    <a:ext uri="{A12FA001-AC4F-418D-AE19-62706E023703}">
                      <ahyp:hlinkClr xmlns:ahyp="http://schemas.microsoft.com/office/drawing/2018/hyperlinkcolor" val="tx"/>
                    </a:ext>
                  </a:extLst>
                </a:hlinkClick>
              </a:rPr>
              <a:t>www.safety-law.com</a:t>
            </a:r>
            <a:r>
              <a:rPr lang="en-US" dirty="0">
                <a:solidFill>
                  <a:schemeClr val="bg1"/>
                </a:solidFill>
              </a:rPr>
              <a:t> </a:t>
            </a:r>
          </a:p>
          <a:p>
            <a:pPr algn="ctr"/>
            <a:r>
              <a:rPr lang="en-US" dirty="0">
                <a:solidFill>
                  <a:schemeClr val="bg1"/>
                </a:solidFill>
                <a:hlinkClick r:id="rId3">
                  <a:extLst>
                    <a:ext uri="{A12FA001-AC4F-418D-AE19-62706E023703}">
                      <ahyp:hlinkClr xmlns:ahyp="http://schemas.microsoft.com/office/drawing/2018/hyperlinkcolor" val="tx"/>
                    </a:ext>
                  </a:extLst>
                </a:hlinkClick>
              </a:rPr>
              <a:t>safetylawyer@gmail.com</a:t>
            </a:r>
            <a:r>
              <a:rPr lang="en-US" dirty="0">
                <a:solidFill>
                  <a:schemeClr val="bg1"/>
                </a:solidFill>
              </a:rPr>
              <a:t> </a:t>
            </a:r>
          </a:p>
        </p:txBody>
      </p:sp>
    </p:spTree>
    <p:extLst>
      <p:ext uri="{BB962C8B-B14F-4D97-AF65-F5344CB8AC3E}">
        <p14:creationId xmlns:p14="http://schemas.microsoft.com/office/powerpoint/2010/main" val="523827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F3F2A-BDD4-4853-920C-728033D1D8A5}"/>
              </a:ext>
            </a:extLst>
          </p:cNvPr>
          <p:cNvSpPr>
            <a:spLocks noGrp="1"/>
          </p:cNvSpPr>
          <p:nvPr>
            <p:ph type="title"/>
          </p:nvPr>
        </p:nvSpPr>
        <p:spPr>
          <a:xfrm>
            <a:off x="1676400" y="0"/>
            <a:ext cx="8839200" cy="1371600"/>
          </a:xfrm>
        </p:spPr>
        <p:txBody>
          <a:bodyPr/>
          <a:lstStyle/>
          <a:p>
            <a:pPr>
              <a:defRPr/>
            </a:pPr>
            <a:r>
              <a:rPr lang="en-US" dirty="0"/>
              <a:t>OSHA &amp; MSHA Reporting</a:t>
            </a:r>
          </a:p>
        </p:txBody>
      </p:sp>
      <p:sp>
        <p:nvSpPr>
          <p:cNvPr id="3" name="Content Placeholder 2">
            <a:extLst>
              <a:ext uri="{FF2B5EF4-FFF2-40B4-BE49-F238E27FC236}">
                <a16:creationId xmlns:a16="http://schemas.microsoft.com/office/drawing/2014/main" id="{4A085242-09F5-403A-ACCF-109D5B8A2AB7}"/>
              </a:ext>
            </a:extLst>
          </p:cNvPr>
          <p:cNvSpPr>
            <a:spLocks noGrp="1"/>
          </p:cNvSpPr>
          <p:nvPr>
            <p:ph idx="1"/>
          </p:nvPr>
        </p:nvSpPr>
        <p:spPr>
          <a:xfrm>
            <a:off x="514349" y="1781175"/>
            <a:ext cx="11210925" cy="5257800"/>
          </a:xfrm>
        </p:spPr>
        <p:txBody>
          <a:bodyPr>
            <a:normAutofit/>
          </a:bodyPr>
          <a:lstStyle/>
          <a:p>
            <a:pPr>
              <a:defRPr/>
            </a:pPr>
            <a:r>
              <a:rPr lang="en-US" sz="2400" dirty="0">
                <a:latin typeface="Calibri" panose="020F0502020204030204" pitchFamily="34" charset="0"/>
                <a:cs typeface="Calibri" panose="020F0502020204030204" pitchFamily="34" charset="0"/>
              </a:rPr>
              <a:t>If worker reports COVID-19 to employer as “work-related” illness, worker is covered by OSHA and MSHA anti-retaliation laws (Sec. 11C and 1904.36 for OSHA; Sec. 105C of Mine Act for MSHA worksites)</a:t>
            </a:r>
          </a:p>
          <a:p>
            <a:pPr lvl="1">
              <a:defRPr/>
            </a:pPr>
            <a:r>
              <a:rPr lang="en-US" sz="2000" dirty="0">
                <a:latin typeface="Calibri" panose="020F0502020204030204" pitchFamily="34" charset="0"/>
                <a:cs typeface="Calibri" panose="020F0502020204030204" pitchFamily="34" charset="0"/>
              </a:rPr>
              <a:t>Employer can determine work-relatedness for OSHA recording purposes (exercising due diligence to investigate reports)</a:t>
            </a:r>
          </a:p>
          <a:p>
            <a:pPr lvl="1">
              <a:defRPr/>
            </a:pPr>
            <a:r>
              <a:rPr lang="en-US" sz="2000" dirty="0">
                <a:latin typeface="Calibri" panose="020F0502020204030204" pitchFamily="34" charset="0"/>
                <a:cs typeface="Calibri" panose="020F0502020204030204" pitchFamily="34" charset="0"/>
              </a:rPr>
              <a:t>If worker is hospitalized, and claims work-related, must notify OSHA within 24 hours (8 hours of work-related death) &amp; for MSHA, must notify agency within 15 minutes of any death or injury/illness with potential to result in death (even those that may not be work related) </a:t>
            </a:r>
          </a:p>
          <a:p>
            <a:pPr lvl="2">
              <a:defRPr/>
            </a:pPr>
            <a:r>
              <a:rPr lang="en-US" sz="2000" dirty="0">
                <a:latin typeface="Calibri" panose="020F0502020204030204" pitchFamily="34" charset="0"/>
                <a:cs typeface="Calibri" panose="020F0502020204030204" pitchFamily="34" charset="0"/>
              </a:rPr>
              <a:t>Can use online report or call local office</a:t>
            </a:r>
          </a:p>
          <a:p>
            <a:pPr>
              <a:buFont typeface="Wingdings" panose="05000000000000000000" pitchFamily="2" charset="2"/>
              <a:buChar char="Ø"/>
              <a:defRPr/>
            </a:pPr>
            <a:r>
              <a:rPr lang="en-US" sz="2400" dirty="0">
                <a:latin typeface="Calibri" panose="020F0502020204030204" pitchFamily="34" charset="0"/>
                <a:cs typeface="Calibri" panose="020F0502020204030204" pitchFamily="34" charset="0"/>
              </a:rPr>
              <a:t>MSHA says “illness or disease of miner” is reportable if it “</a:t>
            </a:r>
            <a:r>
              <a:rPr lang="en-US" sz="2400" b="1" dirty="0">
                <a:latin typeface="Calibri" panose="020F0502020204030204" pitchFamily="34" charset="0"/>
                <a:cs typeface="Calibri" panose="020F0502020204030204" pitchFamily="34" charset="0"/>
              </a:rPr>
              <a:t>may</a:t>
            </a:r>
            <a:r>
              <a:rPr lang="en-US" sz="2400" dirty="0">
                <a:latin typeface="Calibri" panose="020F0502020204030204" pitchFamily="34" charset="0"/>
                <a:cs typeface="Calibri" panose="020F0502020204030204" pitchFamily="34" charset="0"/>
              </a:rPr>
              <a:t> have resulted from work at a mine or for which an award of compensation is made” (30 CFR 50.2(f))</a:t>
            </a:r>
          </a:p>
          <a:p>
            <a:pPr marL="457200" lvl="1" indent="0">
              <a:buNone/>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F7744-3EB5-4C74-B2D8-A43FA6BEBCF6}"/>
              </a:ext>
            </a:extLst>
          </p:cNvPr>
          <p:cNvSpPr>
            <a:spLocks noGrp="1"/>
          </p:cNvSpPr>
          <p:nvPr>
            <p:ph type="title"/>
          </p:nvPr>
        </p:nvSpPr>
        <p:spPr>
          <a:xfrm>
            <a:off x="673578" y="532021"/>
            <a:ext cx="11024051" cy="955241"/>
          </a:xfrm>
        </p:spPr>
        <p:txBody>
          <a:bodyPr>
            <a:normAutofit/>
          </a:bodyPr>
          <a:lstStyle/>
          <a:p>
            <a:pPr algn="ctr"/>
            <a:r>
              <a:rPr lang="en-US" sz="4000" dirty="0"/>
              <a:t>Democratic S&amp;H Legislation</a:t>
            </a:r>
          </a:p>
        </p:txBody>
      </p:sp>
      <p:sp>
        <p:nvSpPr>
          <p:cNvPr id="3" name="Content Placeholder 2">
            <a:extLst>
              <a:ext uri="{FF2B5EF4-FFF2-40B4-BE49-F238E27FC236}">
                <a16:creationId xmlns:a16="http://schemas.microsoft.com/office/drawing/2014/main" id="{A63E1C2F-7AA2-47A7-B885-003F55D84FCB}"/>
              </a:ext>
            </a:extLst>
          </p:cNvPr>
          <p:cNvSpPr>
            <a:spLocks noGrp="1"/>
          </p:cNvSpPr>
          <p:nvPr>
            <p:ph idx="1"/>
          </p:nvPr>
        </p:nvSpPr>
        <p:spPr>
          <a:xfrm>
            <a:off x="439662" y="1839951"/>
            <a:ext cx="11480991" cy="4858168"/>
          </a:xfrm>
        </p:spPr>
        <p:txBody>
          <a:bodyPr>
            <a:noAutofit/>
          </a:bodyPr>
          <a:lstStyle/>
          <a:p>
            <a:r>
              <a:rPr lang="en-US" dirty="0"/>
              <a:t>H.J.Res.44 - Disapproving the final rule of the Occupational Safety and Health Administration titled "Tracking of Workplace Injuries and Illnesses“ (44 cosponsors)</a:t>
            </a:r>
          </a:p>
          <a:p>
            <a:r>
              <a:rPr lang="en-US" dirty="0"/>
              <a:t>Protecting America’s Workers Act (HR 1074) (41 Dem cosponsors)</a:t>
            </a:r>
          </a:p>
          <a:p>
            <a:r>
              <a:rPr lang="en-US" dirty="0"/>
              <a:t>Workplace Violence Prevention legislation (HR 1309) – cleared House (bipartisan vote of 251-158)</a:t>
            </a:r>
          </a:p>
          <a:p>
            <a:pPr lvl="1"/>
            <a:r>
              <a:rPr lang="en-US" dirty="0"/>
              <a:t>Companion is S. 851 (no action – 31 cosponsors but no GOP)</a:t>
            </a:r>
          </a:p>
          <a:p>
            <a:r>
              <a:rPr lang="en-US" dirty="0"/>
              <a:t>Bipartisan legislation to codify VPP (S. 904 &amp; HR 1956) – specifies employers cannot be charged to participate</a:t>
            </a:r>
          </a:p>
          <a:p>
            <a:r>
              <a:rPr lang="en-US" dirty="0"/>
              <a:t>HR 2872: Worksite Reporting Act – requires site-controlling employer to have a site log for all injuries/illnesses including those of temps and contractors</a:t>
            </a:r>
          </a:p>
          <a:p>
            <a:r>
              <a:rPr lang="en-US" dirty="0"/>
              <a:t>HR 3668: Heat Illness &amp; Fatality Prevention Act – introduced 7/10/19 (with hearing – currently 74 cosponsors – all D)</a:t>
            </a:r>
          </a:p>
          <a:p>
            <a:pPr lvl="1"/>
            <a:r>
              <a:rPr lang="en-US" dirty="0"/>
              <a:t>Would require OSHA to promulgate proposed rule within 2 years, and a final rule within 42 </a:t>
            </a:r>
            <a:r>
              <a:rPr lang="en-US" dirty="0" err="1"/>
              <a:t>mo</a:t>
            </a:r>
            <a:r>
              <a:rPr lang="en-US" dirty="0"/>
              <a:t> of enactment on prevention of occupational exposure to excessive heat (equivalent to most protected heat stress standard adopted by any state plan state)</a:t>
            </a:r>
          </a:p>
          <a:p>
            <a:pPr lvl="1"/>
            <a:r>
              <a:rPr lang="en-US" dirty="0"/>
              <a:t>If standard is not finalized in time, interim final standard would require employers to develop &amp; implement comprehensive excessive heat prevention plan that considers NIOSH criteria (2016) and protect workers from discrimination or retaliation for exercising their rights under the rule</a:t>
            </a:r>
          </a:p>
        </p:txBody>
      </p:sp>
    </p:spTree>
    <p:extLst>
      <p:ext uri="{BB962C8B-B14F-4D97-AF65-F5344CB8AC3E}">
        <p14:creationId xmlns:p14="http://schemas.microsoft.com/office/powerpoint/2010/main" val="448033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9215" y="393403"/>
            <a:ext cx="9601200" cy="1143000"/>
          </a:xfrm>
        </p:spPr>
        <p:txBody>
          <a:bodyPr>
            <a:normAutofit/>
          </a:bodyPr>
          <a:lstStyle/>
          <a:p>
            <a:pPr algn="ctr"/>
            <a:r>
              <a:rPr lang="en-US" sz="4000" dirty="0"/>
              <a:t>Executive Orders</a:t>
            </a:r>
          </a:p>
        </p:txBody>
      </p:sp>
      <p:sp>
        <p:nvSpPr>
          <p:cNvPr id="3" name="Content Placeholder 2"/>
          <p:cNvSpPr>
            <a:spLocks noGrp="1"/>
          </p:cNvSpPr>
          <p:nvPr>
            <p:ph idx="1"/>
          </p:nvPr>
        </p:nvSpPr>
        <p:spPr>
          <a:xfrm>
            <a:off x="396516" y="1536403"/>
            <a:ext cx="11252559" cy="5413917"/>
          </a:xfrm>
        </p:spPr>
        <p:txBody>
          <a:bodyPr>
            <a:noAutofit/>
          </a:bodyPr>
          <a:lstStyle/>
          <a:p>
            <a:r>
              <a:rPr lang="en-US" sz="2000" dirty="0"/>
              <a:t>“1 in, 2 out” approach – Zero Net Cost of New Rules (agency-wide “bank”) – review still ongoing but…</a:t>
            </a:r>
          </a:p>
          <a:p>
            <a:r>
              <a:rPr lang="en-US" sz="2000" dirty="0"/>
              <a:t>5/19/2020 “COVID” Executive Order (EO) requires OSHA, MSHA, EPA, etc. to “identify regulatory standards that may inhibit economic recovery and … consider taking appropriate action ... to temporarily or permanently rescind, modify, waive or exempt persons or entities from those requirements.”  </a:t>
            </a:r>
          </a:p>
          <a:p>
            <a:r>
              <a:rPr lang="en-US" sz="2000" dirty="0"/>
              <a:t>EO authorizes agencies to exercise “enforcement discretion” or extensions of time for meeting regulatory requirements, “for the purpose of promoting job creation and economic growth.”  </a:t>
            </a:r>
          </a:p>
          <a:p>
            <a:r>
              <a:rPr lang="en-US" sz="2000" dirty="0"/>
              <a:t>EO further directs agencies to review any regulatory standards they temporarily altered during the COVID pandemic, and actions taken now in response to this order, and determine which would promote economic recovery “if made permanent.” </a:t>
            </a:r>
          </a:p>
          <a:p>
            <a:pPr>
              <a:buFont typeface="Wingdings" panose="05000000000000000000" pitchFamily="2" charset="2"/>
              <a:buChar char="ü"/>
            </a:pPr>
            <a:r>
              <a:rPr lang="en-US" sz="2000" dirty="0"/>
              <a:t>Congress also rescinded President Obama’s Executive Order on Fair Pay &amp; Safe Workplaces, H. Res. 37</a:t>
            </a:r>
          </a:p>
        </p:txBody>
      </p:sp>
    </p:spTree>
    <p:extLst>
      <p:ext uri="{BB962C8B-B14F-4D97-AF65-F5344CB8AC3E}">
        <p14:creationId xmlns:p14="http://schemas.microsoft.com/office/powerpoint/2010/main" val="346285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B4DE9-66F9-4F6B-8A1F-D8BBDC2E2C7E}"/>
              </a:ext>
            </a:extLst>
          </p:cNvPr>
          <p:cNvSpPr>
            <a:spLocks noGrp="1"/>
          </p:cNvSpPr>
          <p:nvPr>
            <p:ph type="title"/>
          </p:nvPr>
        </p:nvSpPr>
        <p:spPr/>
        <p:txBody>
          <a:bodyPr/>
          <a:lstStyle/>
          <a:p>
            <a:r>
              <a:rPr lang="en-US" dirty="0"/>
              <a:t>10/19 Executive orders impacting agency policy</a:t>
            </a:r>
          </a:p>
        </p:txBody>
      </p:sp>
      <p:sp>
        <p:nvSpPr>
          <p:cNvPr id="3" name="Content Placeholder 2">
            <a:extLst>
              <a:ext uri="{FF2B5EF4-FFF2-40B4-BE49-F238E27FC236}">
                <a16:creationId xmlns:a16="http://schemas.microsoft.com/office/drawing/2014/main" id="{EC63AD26-D70C-408F-8BA5-E9E9F11CB208}"/>
              </a:ext>
            </a:extLst>
          </p:cNvPr>
          <p:cNvSpPr>
            <a:spLocks noGrp="1"/>
          </p:cNvSpPr>
          <p:nvPr>
            <p:ph idx="1"/>
          </p:nvPr>
        </p:nvSpPr>
        <p:spPr>
          <a:xfrm>
            <a:off x="581192" y="1715956"/>
            <a:ext cx="11029615" cy="4955188"/>
          </a:xfrm>
        </p:spPr>
        <p:txBody>
          <a:bodyPr>
            <a:normAutofit/>
          </a:bodyPr>
          <a:lstStyle/>
          <a:p>
            <a:r>
              <a:rPr lang="en-US" sz="2000" dirty="0"/>
              <a:t>10/9/19: President Trump signed two Executive Orders aimed at limiting the ability of federal agencies to issue non-binding guidance documents, such as policy statements, memoranda, bulletins and letters of interpretation (LOI)</a:t>
            </a:r>
          </a:p>
          <a:p>
            <a:pPr lvl="1"/>
            <a:r>
              <a:rPr lang="en-US" sz="2000" dirty="0"/>
              <a:t>Agency policy is often use to expand exemptions in current rules, easing compliance obligations, but Policy issuances cannot add any binding requirements to new or existing rules</a:t>
            </a:r>
          </a:p>
          <a:p>
            <a:r>
              <a:rPr lang="en-US" sz="2000" dirty="0"/>
              <a:t>New Executive Orders:</a:t>
            </a:r>
          </a:p>
          <a:p>
            <a:pPr lvl="1"/>
            <a:r>
              <a:rPr lang="en-US" sz="2000" dirty="0"/>
              <a:t>“Promoting the Rule of Law Through Improved Agency Guidance Documents,” requires all agencies to post all of their guidance documents on a searchable website with the understanding that anything not posted is considered rescinded. </a:t>
            </a:r>
          </a:p>
          <a:p>
            <a:pPr lvl="1"/>
            <a:r>
              <a:rPr lang="en-US" sz="2000" dirty="0"/>
              <a:t>“Promoting the Rule of Law Through Transparency and Fairness in Civil Administrative Enforcement and Adjudication,” is intended to safeguard against “Secret or unlawful interpretations of regulations, or from unfair or unexpected penalties.” </a:t>
            </a:r>
          </a:p>
          <a:p>
            <a:pPr lvl="1">
              <a:buFont typeface="Wingdings" panose="05000000000000000000" pitchFamily="2" charset="2"/>
              <a:buChar char="Ø"/>
            </a:pPr>
            <a:r>
              <a:rPr lang="en-US" sz="2000" b="1" dirty="0"/>
              <a:t>The Executive Orders took effect immediately</a:t>
            </a:r>
          </a:p>
        </p:txBody>
      </p:sp>
    </p:spTree>
    <p:extLst>
      <p:ext uri="{BB962C8B-B14F-4D97-AF65-F5344CB8AC3E}">
        <p14:creationId xmlns:p14="http://schemas.microsoft.com/office/powerpoint/2010/main" val="11548587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AC372-9C97-4668-8510-0E06068F3B25}"/>
              </a:ext>
            </a:extLst>
          </p:cNvPr>
          <p:cNvSpPr>
            <a:spLocks noGrp="1"/>
          </p:cNvSpPr>
          <p:nvPr>
            <p:ph type="title"/>
          </p:nvPr>
        </p:nvSpPr>
        <p:spPr/>
        <p:txBody>
          <a:bodyPr/>
          <a:lstStyle/>
          <a:p>
            <a:r>
              <a:rPr lang="en-US" dirty="0"/>
              <a:t>Enforcement Data UPDATE</a:t>
            </a:r>
          </a:p>
        </p:txBody>
      </p:sp>
      <p:sp>
        <p:nvSpPr>
          <p:cNvPr id="3" name="Content Placeholder 2">
            <a:extLst>
              <a:ext uri="{FF2B5EF4-FFF2-40B4-BE49-F238E27FC236}">
                <a16:creationId xmlns:a16="http://schemas.microsoft.com/office/drawing/2014/main" id="{0648BDD4-3629-4995-9729-46346FCE3887}"/>
              </a:ext>
            </a:extLst>
          </p:cNvPr>
          <p:cNvSpPr>
            <a:spLocks noGrp="1"/>
          </p:cNvSpPr>
          <p:nvPr>
            <p:ph idx="1"/>
          </p:nvPr>
        </p:nvSpPr>
        <p:spPr>
          <a:xfrm>
            <a:off x="581192" y="1933576"/>
            <a:ext cx="11029615" cy="4820064"/>
          </a:xfrm>
        </p:spPr>
        <p:txBody>
          <a:bodyPr>
            <a:normAutofit lnSpcReduction="10000"/>
          </a:bodyPr>
          <a:lstStyle/>
          <a:p>
            <a:r>
              <a:rPr lang="en-US" dirty="0"/>
              <a:t>New OSHA/MSHA penalties as of 1/15/2020 – 1.8% increase mandated by statute </a:t>
            </a:r>
          </a:p>
          <a:p>
            <a:pPr lvl="1"/>
            <a:r>
              <a:rPr lang="en-US" dirty="0"/>
              <a:t>Maximum of $134,937 for willful/repeat (up from $132,598) with </a:t>
            </a:r>
            <a:r>
              <a:rPr lang="en-US" u="sng" dirty="0"/>
              <a:t>mandatory minimum </a:t>
            </a:r>
            <a:r>
              <a:rPr lang="en-US" dirty="0"/>
              <a:t>of $9,639</a:t>
            </a:r>
          </a:p>
          <a:p>
            <a:pPr lvl="1"/>
            <a:r>
              <a:rPr lang="en-US" dirty="0"/>
              <a:t>Maximum of $13,494 for serious/OTS/FTA (up from $13,260)</a:t>
            </a:r>
          </a:p>
          <a:p>
            <a:pPr lvl="1">
              <a:buFont typeface="Wingdings" panose="05000000000000000000" pitchFamily="2" charset="2"/>
              <a:buChar char="Ø"/>
            </a:pPr>
            <a:r>
              <a:rPr lang="en-US" b="1" i="1" dirty="0"/>
              <a:t>MSHA maximum penalties have increased to $270,972 per violation (personal civil penalty max of $73,901), with mandatory minimum of $6,159 for failure to notify MSHA within 15 min. of fatality or serious injury!</a:t>
            </a:r>
          </a:p>
          <a:p>
            <a:r>
              <a:rPr lang="en-US" dirty="0"/>
              <a:t>Total Federal OSHA Inspections FY 2019 (all industries): 33,401</a:t>
            </a:r>
          </a:p>
          <a:p>
            <a:r>
              <a:rPr lang="en-US" dirty="0"/>
              <a:t>There were 42,028 OSHA State inspections (up 2.3% from 2018) and 42% of state inspections focused on construction</a:t>
            </a:r>
          </a:p>
          <a:p>
            <a:r>
              <a:rPr lang="en-US" dirty="0"/>
              <a:t>Federal construction inspections: 53%</a:t>
            </a:r>
          </a:p>
          <a:p>
            <a:r>
              <a:rPr lang="en-US" dirty="0"/>
              <a:t>For construction inspections:</a:t>
            </a:r>
          </a:p>
          <a:p>
            <a:pPr lvl="1"/>
            <a:r>
              <a:rPr lang="en-US" dirty="0"/>
              <a:t>Total # of violations: 25,931</a:t>
            </a:r>
          </a:p>
          <a:p>
            <a:pPr lvl="1"/>
            <a:r>
              <a:rPr lang="en-US" dirty="0"/>
              <a:t># Serious violations: 19,917</a:t>
            </a:r>
          </a:p>
          <a:p>
            <a:pPr lvl="1"/>
            <a:r>
              <a:rPr lang="en-US" dirty="0"/>
              <a:t># Willful violations: 258</a:t>
            </a:r>
          </a:p>
          <a:p>
            <a:pPr lvl="1"/>
            <a:r>
              <a:rPr lang="en-US" dirty="0"/>
              <a:t># Repeat violations: 1,753</a:t>
            </a:r>
          </a:p>
        </p:txBody>
      </p:sp>
    </p:spTree>
    <p:extLst>
      <p:ext uri="{BB962C8B-B14F-4D97-AF65-F5344CB8AC3E}">
        <p14:creationId xmlns:p14="http://schemas.microsoft.com/office/powerpoint/2010/main" val="4226844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3183779-AB6D-4430-8577-45C18F2ECC8C}"/>
              </a:ext>
            </a:extLst>
          </p:cNvPr>
          <p:cNvSpPr>
            <a:spLocks noGrp="1" noChangeArrowheads="1"/>
          </p:cNvSpPr>
          <p:nvPr>
            <p:ph type="title"/>
          </p:nvPr>
        </p:nvSpPr>
        <p:spPr>
          <a:xfrm>
            <a:off x="1905000" y="685801"/>
            <a:ext cx="8382000" cy="991925"/>
          </a:xfrm>
        </p:spPr>
        <p:txBody>
          <a:bodyPr>
            <a:normAutofit/>
          </a:bodyPr>
          <a:lstStyle/>
          <a:p>
            <a:r>
              <a:rPr lang="en-US" altLang="en-US" sz="3600" dirty="0"/>
              <a:t>Enforcement: OSHA Top 10 (2019)</a:t>
            </a:r>
          </a:p>
        </p:txBody>
      </p:sp>
      <p:sp>
        <p:nvSpPr>
          <p:cNvPr id="3" name="Content Placeholder 2">
            <a:extLst>
              <a:ext uri="{FF2B5EF4-FFF2-40B4-BE49-F238E27FC236}">
                <a16:creationId xmlns:a16="http://schemas.microsoft.com/office/drawing/2014/main" id="{59654572-123D-4B55-BBEB-69972C8B2AC7}"/>
              </a:ext>
            </a:extLst>
          </p:cNvPr>
          <p:cNvSpPr>
            <a:spLocks noGrp="1"/>
          </p:cNvSpPr>
          <p:nvPr>
            <p:ph idx="1"/>
          </p:nvPr>
        </p:nvSpPr>
        <p:spPr>
          <a:xfrm>
            <a:off x="540688" y="1677726"/>
            <a:ext cx="11322657" cy="5235934"/>
          </a:xfrm>
        </p:spPr>
        <p:txBody>
          <a:bodyPr>
            <a:normAutofit/>
          </a:bodyPr>
          <a:lstStyle/>
          <a:p>
            <a:pPr marL="0" indent="0">
              <a:buNone/>
              <a:defRPr/>
            </a:pPr>
            <a:br>
              <a:rPr lang="en-US" sz="2400" dirty="0"/>
            </a:br>
            <a:r>
              <a:rPr lang="en-US" sz="2800" dirty="0"/>
              <a:t>1. Fall Protection - General Requirements (1926.501)</a:t>
            </a:r>
            <a:br>
              <a:rPr lang="en-US" sz="2800" dirty="0"/>
            </a:br>
            <a:r>
              <a:rPr lang="en-US" sz="2800" dirty="0"/>
              <a:t>2. Hazard Communication (1910.1200)</a:t>
            </a:r>
            <a:br>
              <a:rPr lang="en-US" sz="2800" dirty="0"/>
            </a:br>
            <a:r>
              <a:rPr lang="en-US" sz="2800" dirty="0"/>
              <a:t>3. Scaffolding - General Requirements (1926.451)</a:t>
            </a:r>
            <a:br>
              <a:rPr lang="en-US" sz="2800" dirty="0"/>
            </a:br>
            <a:r>
              <a:rPr lang="en-US" sz="2800" dirty="0"/>
              <a:t>4. Control of Hazardous Energy - Lockout/Tagout (1910.147)</a:t>
            </a:r>
            <a:br>
              <a:rPr lang="en-US" sz="2800" dirty="0"/>
            </a:br>
            <a:r>
              <a:rPr lang="en-US" sz="2800" dirty="0"/>
              <a:t>5. Respiratory Protection (1910.134)</a:t>
            </a:r>
            <a:br>
              <a:rPr lang="en-US" sz="2800" dirty="0"/>
            </a:br>
            <a:r>
              <a:rPr lang="en-US" sz="2800" dirty="0"/>
              <a:t>6. Ladders (1926.1053)</a:t>
            </a:r>
            <a:br>
              <a:rPr lang="en-US" sz="2800" dirty="0"/>
            </a:br>
            <a:r>
              <a:rPr lang="en-US" sz="2800" dirty="0"/>
              <a:t>7. Powered Industrial Trucks (1910.178)</a:t>
            </a:r>
            <a:br>
              <a:rPr lang="en-US" sz="2800" dirty="0"/>
            </a:br>
            <a:r>
              <a:rPr lang="en-US" sz="2800" dirty="0"/>
              <a:t>8. Fall Protection – Training Requirements (1926.503)</a:t>
            </a:r>
            <a:br>
              <a:rPr lang="en-US" sz="2800" dirty="0"/>
            </a:br>
            <a:r>
              <a:rPr lang="en-US" sz="2800" dirty="0"/>
              <a:t>9. Machine Guarding– General Requirement (1910.212)</a:t>
            </a:r>
            <a:br>
              <a:rPr lang="en-US" sz="2800" dirty="0"/>
            </a:br>
            <a:r>
              <a:rPr lang="en-US" sz="2800" dirty="0"/>
              <a:t>10. Personal Protective and Lifesaving Equipment – Eye and Face Protection (1926.102)</a:t>
            </a:r>
          </a:p>
          <a:p>
            <a:pPr marL="0" indent="0">
              <a:buNone/>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20F4E-4977-48C1-B397-A3DEBEDFB567}"/>
              </a:ext>
            </a:extLst>
          </p:cNvPr>
          <p:cNvSpPr>
            <a:spLocks noGrp="1"/>
          </p:cNvSpPr>
          <p:nvPr>
            <p:ph type="title"/>
          </p:nvPr>
        </p:nvSpPr>
        <p:spPr/>
        <p:txBody>
          <a:bodyPr/>
          <a:lstStyle/>
          <a:p>
            <a:r>
              <a:rPr lang="en-US" dirty="0"/>
              <a:t>Construction top 10 most-cited Violations – FY 2019</a:t>
            </a:r>
          </a:p>
        </p:txBody>
      </p:sp>
      <p:sp>
        <p:nvSpPr>
          <p:cNvPr id="3" name="Content Placeholder 2">
            <a:extLst>
              <a:ext uri="{FF2B5EF4-FFF2-40B4-BE49-F238E27FC236}">
                <a16:creationId xmlns:a16="http://schemas.microsoft.com/office/drawing/2014/main" id="{FF9E8CD5-5815-4665-B134-CF5EB9446C0B}"/>
              </a:ext>
            </a:extLst>
          </p:cNvPr>
          <p:cNvSpPr>
            <a:spLocks noGrp="1"/>
          </p:cNvSpPr>
          <p:nvPr>
            <p:ph idx="1"/>
          </p:nvPr>
        </p:nvSpPr>
        <p:spPr>
          <a:xfrm>
            <a:off x="581192" y="1956022"/>
            <a:ext cx="11029615" cy="4683318"/>
          </a:xfrm>
        </p:spPr>
        <p:txBody>
          <a:bodyPr>
            <a:normAutofit/>
          </a:bodyPr>
          <a:lstStyle/>
          <a:p>
            <a:pPr marL="342900" indent="-342900">
              <a:buFont typeface="+mj-lt"/>
              <a:buAutoNum type="arabicPeriod"/>
            </a:pPr>
            <a:r>
              <a:rPr lang="en-US" sz="2000" dirty="0"/>
              <a:t>Fall Protection (1926.501) – 6,881 citations (1,192 were willful or repeat)</a:t>
            </a:r>
          </a:p>
          <a:p>
            <a:pPr marL="342900" indent="-342900">
              <a:buFont typeface="+mj-lt"/>
              <a:buAutoNum type="arabicPeriod"/>
            </a:pPr>
            <a:r>
              <a:rPr lang="en-US" sz="2000" dirty="0"/>
              <a:t>Scaffolding (1926.451) – 3,169 citations (172 were willful or repeat)</a:t>
            </a:r>
          </a:p>
          <a:p>
            <a:pPr marL="342900" indent="-342900">
              <a:buFont typeface="+mj-lt"/>
              <a:buAutoNum type="arabicPeriod"/>
            </a:pPr>
            <a:r>
              <a:rPr lang="en-US" sz="2000" dirty="0"/>
              <a:t>Ladders (1926.1053) – 2,708  (135 were willful or repeat)</a:t>
            </a:r>
          </a:p>
          <a:p>
            <a:pPr marL="342900" indent="-342900">
              <a:buFont typeface="+mj-lt"/>
              <a:buAutoNum type="arabicPeriod"/>
            </a:pPr>
            <a:r>
              <a:rPr lang="en-US" sz="2000" dirty="0"/>
              <a:t>Fall Protection Training (1926.503) – 2,015 (108 were willful or repeat)</a:t>
            </a:r>
          </a:p>
          <a:p>
            <a:pPr marL="342900" indent="-342900">
              <a:buFont typeface="+mj-lt"/>
              <a:buAutoNum type="arabicPeriod"/>
            </a:pPr>
            <a:r>
              <a:rPr lang="en-US" sz="2000" dirty="0"/>
              <a:t>Eye &amp; Face Protection (1926.102) – 1,618 (131 were willful or repeat)</a:t>
            </a:r>
          </a:p>
          <a:p>
            <a:pPr marL="342900" indent="-342900">
              <a:buFont typeface="+mj-lt"/>
              <a:buAutoNum type="arabicPeriod"/>
            </a:pPr>
            <a:r>
              <a:rPr lang="en-US" sz="2000" dirty="0"/>
              <a:t>General S&amp;H Provisions (1926.20) – 1,007 (48 were repeat)</a:t>
            </a:r>
          </a:p>
          <a:p>
            <a:pPr marL="342900" indent="-342900">
              <a:buFont typeface="+mj-lt"/>
              <a:buAutoNum type="arabicPeriod"/>
            </a:pPr>
            <a:r>
              <a:rPr lang="en-US" sz="2000" dirty="0"/>
              <a:t>Head Protection (1926.100) – 933 (36 were willful or repeat)</a:t>
            </a:r>
          </a:p>
          <a:p>
            <a:pPr marL="342900" indent="-342900">
              <a:buFont typeface="+mj-lt"/>
              <a:buAutoNum type="arabicPeriod"/>
            </a:pPr>
            <a:r>
              <a:rPr lang="en-US" sz="2000" dirty="0"/>
              <a:t>Specific Excavation Requirements (1926.651-652) – 1,500 (116 were willful or repeat)</a:t>
            </a:r>
          </a:p>
          <a:p>
            <a:pPr marL="342900" indent="-342900">
              <a:buFont typeface="+mj-lt"/>
              <a:buAutoNum type="arabicPeriod"/>
            </a:pPr>
            <a:r>
              <a:rPr lang="en-US" sz="2000" dirty="0"/>
              <a:t>Aerial Lifts (1926.453) – 783 (30 were willful or repeat)</a:t>
            </a:r>
          </a:p>
          <a:p>
            <a:pPr marL="342900" indent="-342900">
              <a:buFont typeface="+mj-lt"/>
              <a:buAutoNum type="arabicPeriod"/>
            </a:pPr>
            <a:r>
              <a:rPr lang="en-US" sz="2000" dirty="0"/>
              <a:t>Fall Protection Systems Criteria &amp; Practices (1926.502) – 758 (28 were willful or repeat)</a:t>
            </a:r>
          </a:p>
          <a:p>
            <a:pPr marL="342900" indent="-342900">
              <a:buFont typeface="+mj-lt"/>
              <a:buAutoNum type="arabicPeriod"/>
            </a:pPr>
            <a:endParaRPr lang="en-US" dirty="0"/>
          </a:p>
        </p:txBody>
      </p:sp>
    </p:spTree>
    <p:extLst>
      <p:ext uri="{BB962C8B-B14F-4D97-AF65-F5344CB8AC3E}">
        <p14:creationId xmlns:p14="http://schemas.microsoft.com/office/powerpoint/2010/main" val="4047622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2B501-12EE-4A33-89CB-50D6077EA823}"/>
              </a:ext>
            </a:extLst>
          </p:cNvPr>
          <p:cNvSpPr>
            <a:spLocks noGrp="1"/>
          </p:cNvSpPr>
          <p:nvPr>
            <p:ph type="title"/>
          </p:nvPr>
        </p:nvSpPr>
        <p:spPr/>
        <p:txBody>
          <a:bodyPr/>
          <a:lstStyle/>
          <a:p>
            <a:r>
              <a:rPr lang="en-US" dirty="0"/>
              <a:t>Drones in OSHA Enforcement</a:t>
            </a:r>
          </a:p>
        </p:txBody>
      </p:sp>
      <p:sp>
        <p:nvSpPr>
          <p:cNvPr id="3" name="Content Placeholder 2">
            <a:extLst>
              <a:ext uri="{FF2B5EF4-FFF2-40B4-BE49-F238E27FC236}">
                <a16:creationId xmlns:a16="http://schemas.microsoft.com/office/drawing/2014/main" id="{F993E105-6118-45F9-8042-6703C9F685A5}"/>
              </a:ext>
            </a:extLst>
          </p:cNvPr>
          <p:cNvSpPr>
            <a:spLocks noGrp="1"/>
          </p:cNvSpPr>
          <p:nvPr>
            <p:ph idx="1"/>
          </p:nvPr>
        </p:nvSpPr>
        <p:spPr>
          <a:xfrm>
            <a:off x="581192" y="1932168"/>
            <a:ext cx="11029615" cy="4778734"/>
          </a:xfrm>
        </p:spPr>
        <p:txBody>
          <a:bodyPr>
            <a:normAutofit fontScale="92500" lnSpcReduction="20000"/>
          </a:bodyPr>
          <a:lstStyle/>
          <a:p>
            <a:r>
              <a:rPr lang="en-US" dirty="0"/>
              <a:t>OSHA issued (5/18) an internal memorandum to its regional administrators directing the procedures for the use of “Unmanned Aircraft Systems” (UAS) – commonly referred to as “drones” – during inspections</a:t>
            </a:r>
          </a:p>
          <a:p>
            <a:pPr lvl="1"/>
            <a:r>
              <a:rPr lang="en-US" dirty="0"/>
              <a:t>NEW policy expected in 2020 – to date, a dozen or more inspections conducted with drones</a:t>
            </a:r>
          </a:p>
          <a:p>
            <a:pPr lvl="1"/>
            <a:r>
              <a:rPr lang="en-US" dirty="0"/>
              <a:t>Drones that will be used for OSHA inspections must weigh less than 55 pounds and be registered with the FAA if the UAS weighs more than 8.8 ounces.  </a:t>
            </a:r>
          </a:p>
          <a:p>
            <a:r>
              <a:rPr lang="en-US" dirty="0"/>
              <a:t>OSHA says it will “obtain express consent from the employer prior to using UAS on any inspection” and Personnel on site will be notified of the aerial inspection prior to launching a UAS, and consent obtained from employer</a:t>
            </a:r>
          </a:p>
          <a:p>
            <a:r>
              <a:rPr lang="en-US" dirty="0"/>
              <a:t>OSHA representative operating the drone must keep a visual line of sight, only operate it during the day, UAS cannot operate more than 400 feet above the ground, except when within 400 feet of a structure, then can hover</a:t>
            </a:r>
          </a:p>
          <a:p>
            <a:pPr lvl="1"/>
            <a:r>
              <a:rPr lang="en-US" dirty="0"/>
              <a:t>This allows for inspection of rooftops, for example, to see if skylights have proper covers when workers are exposed or to observe work performed by mechanical contractors in those areas.</a:t>
            </a:r>
          </a:p>
          <a:p>
            <a:r>
              <a:rPr lang="en-US" dirty="0"/>
              <a:t> Drones are intended to be mainly used for inspection of areas that are deemed unsafe or difficult for inspectors to reach on foot</a:t>
            </a:r>
          </a:p>
          <a:p>
            <a:r>
              <a:rPr lang="en-US" dirty="0"/>
              <a:t>OSHA drones will be shooting videotape, which can capture trade secrets and employees caught in the act of doing something that constitutes a legal violation of OSHA (or company) rules may implicate employer</a:t>
            </a:r>
          </a:p>
          <a:p>
            <a:pPr lvl="1"/>
            <a:r>
              <a:rPr lang="en-US" dirty="0"/>
              <a:t>OSHA’s memo fails to detail how the information gathered might be protected, and with whom it would be shared – including through FOIA requests. </a:t>
            </a:r>
          </a:p>
          <a:p>
            <a:endParaRPr lang="en-US" dirty="0"/>
          </a:p>
        </p:txBody>
      </p:sp>
    </p:spTree>
    <p:extLst>
      <p:ext uri="{BB962C8B-B14F-4D97-AF65-F5344CB8AC3E}">
        <p14:creationId xmlns:p14="http://schemas.microsoft.com/office/powerpoint/2010/main" val="3000273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FA228-2D42-4548-A92B-4AB3E0FF6437}"/>
              </a:ext>
            </a:extLst>
          </p:cNvPr>
          <p:cNvSpPr>
            <a:spLocks noGrp="1"/>
          </p:cNvSpPr>
          <p:nvPr>
            <p:ph type="title"/>
          </p:nvPr>
        </p:nvSpPr>
        <p:spPr/>
        <p:txBody>
          <a:bodyPr/>
          <a:lstStyle/>
          <a:p>
            <a:r>
              <a:rPr lang="en-US" dirty="0"/>
              <a:t>Key OSHRC </a:t>
            </a:r>
            <a:r>
              <a:rPr lang="en-US" dirty="0" err="1"/>
              <a:t>DecisionS</a:t>
            </a:r>
            <a:endParaRPr lang="en-US" dirty="0"/>
          </a:p>
        </p:txBody>
      </p:sp>
      <p:sp>
        <p:nvSpPr>
          <p:cNvPr id="3" name="Content Placeholder 2">
            <a:extLst>
              <a:ext uri="{FF2B5EF4-FFF2-40B4-BE49-F238E27FC236}">
                <a16:creationId xmlns:a16="http://schemas.microsoft.com/office/drawing/2014/main" id="{81804A4B-3162-4479-8C50-9045F8E04154}"/>
              </a:ext>
            </a:extLst>
          </p:cNvPr>
          <p:cNvSpPr>
            <a:spLocks noGrp="1"/>
          </p:cNvSpPr>
          <p:nvPr>
            <p:ph idx="1"/>
          </p:nvPr>
        </p:nvSpPr>
        <p:spPr>
          <a:xfrm>
            <a:off x="581192" y="1715956"/>
            <a:ext cx="11029615" cy="5142044"/>
          </a:xfrm>
        </p:spPr>
        <p:txBody>
          <a:bodyPr>
            <a:normAutofit/>
          </a:bodyPr>
          <a:lstStyle/>
          <a:p>
            <a:r>
              <a:rPr lang="en-US" b="1" dirty="0"/>
              <a:t>Hensel Phelps: Multi-Employer Worksite Policy Challenge</a:t>
            </a:r>
          </a:p>
          <a:p>
            <a:pPr lvl="1"/>
            <a:r>
              <a:rPr lang="en-US" dirty="0"/>
              <a:t>ALJ vacated citation on past 5</a:t>
            </a:r>
            <a:r>
              <a:rPr lang="en-US" baseline="30000" dirty="0"/>
              <a:t>th</a:t>
            </a:r>
            <a:r>
              <a:rPr lang="en-US" dirty="0"/>
              <a:t> Cir precedent that “only employer’s own employees” were protected</a:t>
            </a:r>
          </a:p>
          <a:p>
            <a:pPr lvl="1"/>
            <a:r>
              <a:rPr lang="en-US" dirty="0"/>
              <a:t>OSHRC – became final order and OSHA appealed to 5</a:t>
            </a:r>
            <a:r>
              <a:rPr lang="en-US" baseline="30000" dirty="0"/>
              <a:t>th</a:t>
            </a:r>
            <a:r>
              <a:rPr lang="en-US" dirty="0"/>
              <a:t> Cir which reversed ALJ and affirmed OSHA’s historical multi-ER policy</a:t>
            </a:r>
          </a:p>
          <a:p>
            <a:r>
              <a:rPr lang="en-US" b="1" dirty="0"/>
              <a:t>Integra Health Management: Workplace Violence</a:t>
            </a:r>
          </a:p>
          <a:p>
            <a:pPr lvl="1"/>
            <a:r>
              <a:rPr lang="en-US" dirty="0"/>
              <a:t>Employer held liable under GDC by OSHRC in death of worker at hands of patient (three separate opinions!)</a:t>
            </a:r>
          </a:p>
          <a:p>
            <a:pPr lvl="1"/>
            <a:r>
              <a:rPr lang="en-US" dirty="0"/>
              <a:t>Held: Workplace violence is recognized significant hazard in social services and health care sectors, likely to cause death or serious physical harm, and there were feasible methods of abatement</a:t>
            </a:r>
          </a:p>
          <a:p>
            <a:pPr lvl="1"/>
            <a:r>
              <a:rPr lang="en-US" dirty="0"/>
              <a:t>Majority found direct nexus between work being performed and risk of violence, and that company training programs recognized the hazard – Integra had agreed that safety training, background checks, and a buddy system would be effective methods of risk reduction</a:t>
            </a:r>
          </a:p>
          <a:p>
            <a:endParaRPr lang="en-US" dirty="0"/>
          </a:p>
        </p:txBody>
      </p:sp>
    </p:spTree>
    <p:extLst>
      <p:ext uri="{BB962C8B-B14F-4D97-AF65-F5344CB8AC3E}">
        <p14:creationId xmlns:p14="http://schemas.microsoft.com/office/powerpoint/2010/main" val="3792341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05DBD-E436-4A08-A0A2-56CFB9489EEF}"/>
              </a:ext>
            </a:extLst>
          </p:cNvPr>
          <p:cNvSpPr>
            <a:spLocks noGrp="1"/>
          </p:cNvSpPr>
          <p:nvPr>
            <p:ph type="title"/>
          </p:nvPr>
        </p:nvSpPr>
        <p:spPr/>
        <p:txBody>
          <a:bodyPr/>
          <a:lstStyle/>
          <a:p>
            <a:r>
              <a:rPr lang="en-US" dirty="0"/>
              <a:t>KEY OSHRC DECISIONS</a:t>
            </a:r>
          </a:p>
        </p:txBody>
      </p:sp>
      <p:sp>
        <p:nvSpPr>
          <p:cNvPr id="3" name="Content Placeholder 2">
            <a:extLst>
              <a:ext uri="{FF2B5EF4-FFF2-40B4-BE49-F238E27FC236}">
                <a16:creationId xmlns:a16="http://schemas.microsoft.com/office/drawing/2014/main" id="{136017F1-ABA4-45A0-8BBF-CF12982CBB42}"/>
              </a:ext>
            </a:extLst>
          </p:cNvPr>
          <p:cNvSpPr>
            <a:spLocks noGrp="1"/>
          </p:cNvSpPr>
          <p:nvPr>
            <p:ph idx="1"/>
          </p:nvPr>
        </p:nvSpPr>
        <p:spPr>
          <a:xfrm>
            <a:off x="581193" y="2171701"/>
            <a:ext cx="11029615" cy="5038724"/>
          </a:xfrm>
        </p:spPr>
        <p:txBody>
          <a:bodyPr>
            <a:normAutofit lnSpcReduction="10000"/>
          </a:bodyPr>
          <a:lstStyle/>
          <a:p>
            <a:r>
              <a:rPr lang="en-US" b="1" dirty="0"/>
              <a:t>A.H. Sturgill:  Heat Stress &amp; GDC</a:t>
            </a:r>
          </a:p>
          <a:p>
            <a:r>
              <a:rPr lang="en-US" dirty="0"/>
              <a:t>Temporary employee suffered fatal heat stroke – Employer cited for not adequately implementing heat illness prevention program and failure to train workers on avoiding het related illness, in violation of OSHA General Duty Clause (Sec. 5(a)(1) of OSH Act)</a:t>
            </a:r>
          </a:p>
          <a:p>
            <a:pPr lvl="1"/>
            <a:r>
              <a:rPr lang="en-US" dirty="0"/>
              <a:t>ALJ affirmed both citations</a:t>
            </a:r>
          </a:p>
          <a:p>
            <a:r>
              <a:rPr lang="en-US" dirty="0"/>
              <a:t>Issues before OSHRC were whether employer’s lack of knowledge of worker’s underlying health problems were relevant to OSHA’s burden of proof, and whether ALJ miscalculated heat index on day in question</a:t>
            </a:r>
          </a:p>
          <a:p>
            <a:r>
              <a:rPr lang="en-US" dirty="0"/>
              <a:t>OSHRC vacated citations, finding OSHA failed to establish heat-related hazard on day in question and that it had no knowledge of temp worker’s underlying health condition and that OSHA’s guidance docs on heat failed to establish requisite employer knowledge</a:t>
            </a:r>
          </a:p>
          <a:p>
            <a:r>
              <a:rPr lang="en-US" b="1" dirty="0"/>
              <a:t>Kiewit Power Constructors Co.: Legitimacy of OSHA Use of WHA Standards</a:t>
            </a:r>
          </a:p>
          <a:p>
            <a:r>
              <a:rPr lang="en-US" dirty="0"/>
              <a:t>Issue is whether OSHA’s eye/body wash “quick drenching” rule was legally promulgated (it originally applied only to govt contractors in manufacturing, under Walsh-Healey Act)</a:t>
            </a:r>
          </a:p>
          <a:p>
            <a:r>
              <a:rPr lang="en-US" dirty="0"/>
              <a:t>OSHRC (and ALJ) vacated citation </a:t>
            </a:r>
          </a:p>
          <a:p>
            <a:r>
              <a:rPr lang="en-US" dirty="0"/>
              <a:t>US Court of Appeals (DC Cir) just reversed and reinstated citation!</a:t>
            </a:r>
          </a:p>
          <a:p>
            <a:endParaRPr lang="en-US" dirty="0"/>
          </a:p>
          <a:p>
            <a:endParaRPr lang="en-US" dirty="0"/>
          </a:p>
        </p:txBody>
      </p:sp>
    </p:spTree>
    <p:extLst>
      <p:ext uri="{BB962C8B-B14F-4D97-AF65-F5344CB8AC3E}">
        <p14:creationId xmlns:p14="http://schemas.microsoft.com/office/powerpoint/2010/main" val="4030513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46220" y="304800"/>
            <a:ext cx="9601200" cy="1143000"/>
          </a:xfrm>
        </p:spPr>
        <p:txBody>
          <a:bodyPr>
            <a:normAutofit/>
          </a:bodyPr>
          <a:lstStyle/>
          <a:p>
            <a:pPr algn="ctr"/>
            <a:r>
              <a:rPr lang="en-US" altLang="en-US" sz="4000" dirty="0"/>
              <a:t>Overview</a:t>
            </a:r>
          </a:p>
        </p:txBody>
      </p:sp>
      <p:sp>
        <p:nvSpPr>
          <p:cNvPr id="7171" name="Content Placeholder 2"/>
          <p:cNvSpPr>
            <a:spLocks noGrp="1"/>
          </p:cNvSpPr>
          <p:nvPr>
            <p:ph idx="1"/>
          </p:nvPr>
        </p:nvSpPr>
        <p:spPr>
          <a:xfrm>
            <a:off x="436356" y="1751261"/>
            <a:ext cx="11298443" cy="4944887"/>
          </a:xfrm>
        </p:spPr>
        <p:txBody>
          <a:bodyPr rtlCol="0">
            <a:normAutofit/>
          </a:bodyPr>
          <a:lstStyle/>
          <a:p>
            <a:pPr>
              <a:buFont typeface="Arial" panose="020B0604020202020204" pitchFamily="34" charset="0"/>
              <a:buChar char="•"/>
              <a:defRPr/>
            </a:pPr>
            <a:r>
              <a:rPr lang="en-US" altLang="en-US" sz="2800" dirty="0"/>
              <a:t>Trump Administration is in final year of 1</a:t>
            </a:r>
            <a:r>
              <a:rPr lang="en-US" altLang="en-US" sz="2800" baseline="30000" dirty="0"/>
              <a:t>st</a:t>
            </a:r>
            <a:r>
              <a:rPr lang="en-US" altLang="en-US" sz="2800" dirty="0"/>
              <a:t> (only?) term … </a:t>
            </a:r>
          </a:p>
          <a:p>
            <a:pPr>
              <a:buFont typeface="Arial" panose="020B0604020202020204" pitchFamily="34" charset="0"/>
              <a:buChar char="•"/>
              <a:defRPr/>
            </a:pPr>
            <a:r>
              <a:rPr lang="en-US" altLang="en-US" sz="2800" dirty="0"/>
              <a:t>Reg Reform Legislation &amp; Appropriations</a:t>
            </a:r>
          </a:p>
          <a:p>
            <a:pPr marL="916686" lvl="1" indent="-457200">
              <a:buFont typeface="Arial" panose="020B0604020202020204" pitchFamily="34" charset="0"/>
              <a:buChar char="•"/>
              <a:defRPr/>
            </a:pPr>
            <a:r>
              <a:rPr lang="en-US" altLang="en-US" sz="2800" dirty="0"/>
              <a:t>What’s happened on OSHA/MSHA’s regulatory agenda</a:t>
            </a:r>
          </a:p>
          <a:p>
            <a:pPr marL="916686" lvl="1" indent="-457200">
              <a:buFont typeface="Arial" panose="020B0604020202020204" pitchFamily="34" charset="0"/>
              <a:buChar char="•"/>
              <a:defRPr/>
            </a:pPr>
            <a:r>
              <a:rPr lang="en-US" altLang="en-US" sz="2800" dirty="0"/>
              <a:t>Which safety &amp; health legislation will be considered by the split D/R Congress during election year</a:t>
            </a:r>
          </a:p>
          <a:p>
            <a:pPr marL="916686" lvl="1" indent="-457200">
              <a:buFont typeface="Arial" panose="020B0604020202020204" pitchFamily="34" charset="0"/>
              <a:buChar char="•"/>
              <a:defRPr/>
            </a:pPr>
            <a:r>
              <a:rPr lang="en-US" altLang="en-US" sz="2800" dirty="0"/>
              <a:t>Which Executive Orders and agency policies affecting occupational safety and health affect enforcement</a:t>
            </a:r>
          </a:p>
          <a:p>
            <a:pPr marL="916686" lvl="1" indent="-457200">
              <a:buFont typeface="Arial" panose="020B0604020202020204" pitchFamily="34" charset="0"/>
              <a:buChar char="•"/>
              <a:defRPr/>
            </a:pPr>
            <a:r>
              <a:rPr lang="en-US" altLang="en-US" sz="2800" dirty="0"/>
              <a:t>How have enforcement priorities shifted for coming year?</a:t>
            </a:r>
          </a:p>
        </p:txBody>
      </p:sp>
    </p:spTree>
    <p:extLst>
      <p:ext uri="{BB962C8B-B14F-4D97-AF65-F5344CB8AC3E}">
        <p14:creationId xmlns:p14="http://schemas.microsoft.com/office/powerpoint/2010/main" val="2999679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2AA48-D3E0-4912-9AB4-595658209B59}"/>
              </a:ext>
            </a:extLst>
          </p:cNvPr>
          <p:cNvSpPr>
            <a:spLocks noGrp="1"/>
          </p:cNvSpPr>
          <p:nvPr>
            <p:ph type="title"/>
          </p:nvPr>
        </p:nvSpPr>
        <p:spPr/>
        <p:txBody>
          <a:bodyPr>
            <a:normAutofit/>
          </a:bodyPr>
          <a:lstStyle/>
          <a:p>
            <a:r>
              <a:rPr lang="en-US" sz="4000" dirty="0"/>
              <a:t>National Emphasis Programs (NEP</a:t>
            </a:r>
            <a:r>
              <a:rPr lang="en-US" dirty="0"/>
              <a:t>s</a:t>
            </a:r>
            <a:r>
              <a:rPr lang="en-US" sz="4000" dirty="0"/>
              <a:t>)</a:t>
            </a:r>
          </a:p>
        </p:txBody>
      </p:sp>
      <p:sp>
        <p:nvSpPr>
          <p:cNvPr id="3" name="Content Placeholder 2">
            <a:extLst>
              <a:ext uri="{FF2B5EF4-FFF2-40B4-BE49-F238E27FC236}">
                <a16:creationId xmlns:a16="http://schemas.microsoft.com/office/drawing/2014/main" id="{6E2DD5D0-735A-481C-B7D4-1852B978272E}"/>
              </a:ext>
            </a:extLst>
          </p:cNvPr>
          <p:cNvSpPr>
            <a:spLocks noGrp="1"/>
          </p:cNvSpPr>
          <p:nvPr>
            <p:ph idx="1"/>
          </p:nvPr>
        </p:nvSpPr>
        <p:spPr>
          <a:xfrm>
            <a:off x="455158" y="1903530"/>
            <a:ext cx="11029615" cy="4753747"/>
          </a:xfrm>
        </p:spPr>
        <p:txBody>
          <a:bodyPr>
            <a:normAutofit fontScale="70000" lnSpcReduction="20000"/>
          </a:bodyPr>
          <a:lstStyle/>
          <a:p>
            <a:r>
              <a:rPr lang="en-US" sz="2400" dirty="0"/>
              <a:t>OSHA currently has 9 National Emphasis Programs (NEPs) focusing on:</a:t>
            </a:r>
          </a:p>
          <a:p>
            <a:pPr lvl="1"/>
            <a:r>
              <a:rPr lang="en-US" sz="2400" dirty="0"/>
              <a:t>Silica: </a:t>
            </a:r>
            <a:r>
              <a:rPr lang="en-US" sz="2400" dirty="0">
                <a:hlinkClick r:id="rId2"/>
              </a:rPr>
              <a:t>https://www.osha.gov/sites/default/files/enforcement/directives/CPL_03-00-023.pdf</a:t>
            </a:r>
            <a:r>
              <a:rPr lang="en-US" sz="2400" dirty="0"/>
              <a:t> (effective 2/4/2020)</a:t>
            </a:r>
          </a:p>
          <a:p>
            <a:pPr lvl="1"/>
            <a:r>
              <a:rPr lang="en-US" sz="2400" dirty="0"/>
              <a:t>Lead: </a:t>
            </a:r>
            <a:r>
              <a:rPr lang="en-US" sz="2400" u="sng" dirty="0">
                <a:hlinkClick r:id="rId3" tooltip="OSHA Instruction CPL 03-00-009"/>
              </a:rPr>
              <a:t>OSHA Instruction CPL 03-00-009</a:t>
            </a:r>
            <a:endParaRPr lang="en-US" sz="2400" dirty="0"/>
          </a:p>
          <a:p>
            <a:pPr lvl="1"/>
            <a:r>
              <a:rPr lang="en-US" sz="2400" dirty="0"/>
              <a:t>Ship-breaking: </a:t>
            </a:r>
            <a:r>
              <a:rPr lang="en-US" sz="2400" u="sng" dirty="0">
                <a:hlinkClick r:id="rId4" tooltip="OSHA Instruction CPL 03-00-020"/>
              </a:rPr>
              <a:t>OSHA Instruction CPL 03-00-020</a:t>
            </a:r>
            <a:endParaRPr lang="en-US" sz="2400" dirty="0"/>
          </a:p>
          <a:p>
            <a:pPr lvl="1"/>
            <a:r>
              <a:rPr lang="en-US" sz="2400" dirty="0"/>
              <a:t>Trenching/excavations: </a:t>
            </a:r>
            <a:r>
              <a:rPr lang="en-US" sz="2400" u="sng" dirty="0">
                <a:hlinkClick r:id="rId5"/>
              </a:rPr>
              <a:t>https://www.osha.gov/enforcement/directives/cpl-02-00-161</a:t>
            </a:r>
            <a:r>
              <a:rPr lang="en-US" sz="2400" u="sng" dirty="0"/>
              <a:t> (effective 10/1/18)</a:t>
            </a:r>
          </a:p>
          <a:p>
            <a:pPr lvl="2"/>
            <a:r>
              <a:rPr lang="en-US" sz="2200" dirty="0"/>
              <a:t>OSHA has launched a </a:t>
            </a:r>
            <a:r>
              <a:rPr lang="en-US" sz="2200" dirty="0">
                <a:hlinkClick r:id="rId6" tooltip="Trenching and Excavation"/>
              </a:rPr>
              <a:t>trenching and excavation webpage</a:t>
            </a:r>
            <a:r>
              <a:rPr lang="en-US" sz="2200" dirty="0"/>
              <a:t> with information on trenching hazards and solutions</a:t>
            </a:r>
          </a:p>
          <a:p>
            <a:pPr lvl="1"/>
            <a:r>
              <a:rPr lang="en-US" sz="2400" dirty="0"/>
              <a:t>Process safety management: </a:t>
            </a:r>
            <a:r>
              <a:rPr lang="en-US" sz="2400" u="sng" dirty="0">
                <a:hlinkClick r:id="rId7" tooltip="CPL 03-00-021"/>
              </a:rPr>
              <a:t>OSHA Instruction CPL 03-00-021</a:t>
            </a:r>
            <a:endParaRPr lang="en-US" sz="2400" dirty="0"/>
          </a:p>
          <a:p>
            <a:pPr lvl="1"/>
            <a:r>
              <a:rPr lang="en-US" sz="2400" dirty="0"/>
              <a:t>Hazardous machinery/amputations: </a:t>
            </a:r>
            <a:r>
              <a:rPr lang="en-US" sz="2400" dirty="0">
                <a:hlinkClick r:id="rId8"/>
              </a:rPr>
              <a:t>https://www.osha.gov/enforcement/directives/cpl-03-00-022</a:t>
            </a:r>
            <a:r>
              <a:rPr lang="en-US" sz="2400" dirty="0"/>
              <a:t> (effective12/10/19)</a:t>
            </a:r>
          </a:p>
          <a:p>
            <a:pPr lvl="1"/>
            <a:r>
              <a:rPr lang="en-US" sz="2400" dirty="0"/>
              <a:t>Hexavalent chromium: </a:t>
            </a:r>
            <a:r>
              <a:rPr lang="en-US" sz="2400" u="sng" dirty="0">
                <a:hlinkClick r:id="rId9" tooltip="OSHA Instruction CPL 02-02-076"/>
              </a:rPr>
              <a:t>OSHA Instruction CPL 02-02-076</a:t>
            </a:r>
            <a:endParaRPr lang="en-US" sz="2400" dirty="0"/>
          </a:p>
          <a:p>
            <a:pPr lvl="1"/>
            <a:r>
              <a:rPr lang="en-US" sz="2400" dirty="0"/>
              <a:t>Primary metal industries: </a:t>
            </a:r>
            <a:r>
              <a:rPr lang="en-US" sz="2400" u="sng" dirty="0">
                <a:hlinkClick r:id="rId10" tooltip="OSHA Instruction CPL 03-00-018"/>
              </a:rPr>
              <a:t>OSHA Instruction CPL 03-00-018</a:t>
            </a:r>
            <a:endParaRPr lang="en-US" sz="2400" dirty="0"/>
          </a:p>
          <a:p>
            <a:pPr lvl="1"/>
            <a:r>
              <a:rPr lang="en-US" sz="2400" dirty="0"/>
              <a:t>Combustible dust: </a:t>
            </a:r>
            <a:r>
              <a:rPr lang="en-US" sz="2400" u="sng" dirty="0">
                <a:hlinkClick r:id="rId11" tooltip="OSHA Instruction CPL 03-00-008"/>
              </a:rPr>
              <a:t>OSHA Instruction CPL 03-00-008</a:t>
            </a:r>
            <a:endParaRPr lang="en-US" sz="2400" dirty="0"/>
          </a:p>
          <a:p>
            <a:pPr>
              <a:buFont typeface="Wingdings" panose="05000000000000000000" pitchFamily="2" charset="2"/>
              <a:buChar char="Ø"/>
            </a:pPr>
            <a:r>
              <a:rPr lang="en-US" sz="2400" dirty="0"/>
              <a:t>OSHA also has approximately 100 Regional/Local Emphasis Programs (REPs/LEPs) and 13 new regional REPs were announced 10/19</a:t>
            </a:r>
          </a:p>
        </p:txBody>
      </p:sp>
    </p:spTree>
    <p:extLst>
      <p:ext uri="{BB962C8B-B14F-4D97-AF65-F5344CB8AC3E}">
        <p14:creationId xmlns:p14="http://schemas.microsoft.com/office/powerpoint/2010/main" val="30801808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EDA3B-3067-458F-B557-FAC13B739E64}"/>
              </a:ext>
            </a:extLst>
          </p:cNvPr>
          <p:cNvSpPr>
            <a:spLocks noGrp="1"/>
          </p:cNvSpPr>
          <p:nvPr>
            <p:ph type="title"/>
          </p:nvPr>
        </p:nvSpPr>
        <p:spPr/>
        <p:txBody>
          <a:bodyPr/>
          <a:lstStyle/>
          <a:p>
            <a:r>
              <a:rPr lang="en-US" dirty="0"/>
              <a:t>Site Specific Targeting Inspection Program</a:t>
            </a:r>
          </a:p>
        </p:txBody>
      </p:sp>
      <p:sp>
        <p:nvSpPr>
          <p:cNvPr id="3" name="Content Placeholder 2">
            <a:extLst>
              <a:ext uri="{FF2B5EF4-FFF2-40B4-BE49-F238E27FC236}">
                <a16:creationId xmlns:a16="http://schemas.microsoft.com/office/drawing/2014/main" id="{BBE7495F-9B89-44BC-8CB5-FB1A3C7B7A1C}"/>
              </a:ext>
            </a:extLst>
          </p:cNvPr>
          <p:cNvSpPr>
            <a:spLocks noGrp="1"/>
          </p:cNvSpPr>
          <p:nvPr>
            <p:ph idx="1"/>
          </p:nvPr>
        </p:nvSpPr>
        <p:spPr>
          <a:xfrm>
            <a:off x="581192" y="1862254"/>
            <a:ext cx="11029615" cy="4650058"/>
          </a:xfrm>
        </p:spPr>
        <p:txBody>
          <a:bodyPr>
            <a:noAutofit/>
          </a:bodyPr>
          <a:lstStyle/>
          <a:p>
            <a:r>
              <a:rPr lang="en-US" sz="2000" dirty="0"/>
              <a:t>SST is OSHA’s main site-specific targeting inspection plan for </a:t>
            </a:r>
            <a:r>
              <a:rPr lang="en-US" sz="2000" u="sng" dirty="0"/>
              <a:t>non-construction</a:t>
            </a:r>
            <a:r>
              <a:rPr lang="en-US" sz="2000" dirty="0"/>
              <a:t> workplaces that have 20 or more employees: different DART rates for manufacturing and non-manufacturing are set as selection criteria to achieve a 50/50 representation on the list</a:t>
            </a:r>
          </a:p>
          <a:p>
            <a:r>
              <a:rPr lang="en-US" sz="2000" dirty="0"/>
              <a:t>Targeting is based on the data received from injury and illness information that employers submitted for CY 2016 under 29 CFR 1904.41</a:t>
            </a:r>
          </a:p>
          <a:p>
            <a:pPr lvl="1"/>
            <a:r>
              <a:rPr lang="en-US" sz="2000" dirty="0"/>
              <a:t>If an establishment is an approved participant in the Voluntary Protection Program (VPP) or in the Pre-Safety and Health Achievement Recognition Program (SHARP),  it is granted a deferral from OSHA programmed inspections</a:t>
            </a:r>
          </a:p>
          <a:p>
            <a:pPr lvl="1"/>
            <a:r>
              <a:rPr lang="en-US" sz="2000" b="1" i="1" dirty="0"/>
              <a:t>States with OSHA approved State Plans are required to have their own inspection targeting systems (a “core inspection policy”), which must be documented in their State Plans and revised as necessary to reflect current practices</a:t>
            </a:r>
          </a:p>
          <a:p>
            <a:pPr lvl="1"/>
            <a:r>
              <a:rPr lang="en-US" sz="2000" dirty="0"/>
              <a:t>These state plan inspection policies and procedures must be at least as effective as Federal OSHA’s </a:t>
            </a:r>
          </a:p>
        </p:txBody>
      </p:sp>
    </p:spTree>
    <p:extLst>
      <p:ext uri="{BB962C8B-B14F-4D97-AF65-F5344CB8AC3E}">
        <p14:creationId xmlns:p14="http://schemas.microsoft.com/office/powerpoint/2010/main" val="41956285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C5265-D76E-4A26-9B6A-2D37AE6039CB}"/>
              </a:ext>
            </a:extLst>
          </p:cNvPr>
          <p:cNvSpPr>
            <a:spLocks noGrp="1"/>
          </p:cNvSpPr>
          <p:nvPr>
            <p:ph type="title"/>
          </p:nvPr>
        </p:nvSpPr>
        <p:spPr/>
        <p:txBody>
          <a:bodyPr/>
          <a:lstStyle/>
          <a:p>
            <a:r>
              <a:rPr lang="en-US" dirty="0"/>
              <a:t>PROGRAMMED INSPECTIONS: SITE SPECIFIC TARGETING</a:t>
            </a:r>
          </a:p>
        </p:txBody>
      </p:sp>
      <p:sp>
        <p:nvSpPr>
          <p:cNvPr id="3" name="Content Placeholder 2">
            <a:extLst>
              <a:ext uri="{FF2B5EF4-FFF2-40B4-BE49-F238E27FC236}">
                <a16:creationId xmlns:a16="http://schemas.microsoft.com/office/drawing/2014/main" id="{1F48A87F-B24E-4510-8954-6805E1EC30B2}"/>
              </a:ext>
            </a:extLst>
          </p:cNvPr>
          <p:cNvSpPr>
            <a:spLocks noGrp="1"/>
          </p:cNvSpPr>
          <p:nvPr>
            <p:ph idx="1"/>
          </p:nvPr>
        </p:nvSpPr>
        <p:spPr>
          <a:xfrm>
            <a:off x="581192" y="1924018"/>
            <a:ext cx="11029615" cy="4677504"/>
          </a:xfrm>
        </p:spPr>
        <p:txBody>
          <a:bodyPr>
            <a:normAutofit/>
          </a:bodyPr>
          <a:lstStyle/>
          <a:p>
            <a:r>
              <a:rPr lang="en-US" sz="2000" dirty="0"/>
              <a:t>OSHA relaunched the SST program in 10/18 (DIRECTIVE NUMBER:18-01 (CPL 02))</a:t>
            </a:r>
          </a:p>
          <a:p>
            <a:pPr lvl="1"/>
            <a:r>
              <a:rPr lang="en-US" sz="2000" dirty="0"/>
              <a:t>Inspections are comprehensive in scope and can relate to safety or health (or both, based on prior history)</a:t>
            </a:r>
          </a:p>
          <a:p>
            <a:r>
              <a:rPr lang="en-US" sz="2000" dirty="0"/>
              <a:t>OSHA will create inspection lists of establishments with elevated Days Away, Restricted or Transferred (DART) rate, together with a random sample of establishments that did not provide the required 2016 Form 300A data to OSHA</a:t>
            </a:r>
          </a:p>
          <a:p>
            <a:pPr lvl="1"/>
            <a:r>
              <a:rPr lang="en-US" sz="2000" dirty="0"/>
              <a:t>For most current programmed inspections, OSHA is using employer-submitted Calendar Year Form 300A data but this updated annually now that data is being submitted regularly </a:t>
            </a:r>
          </a:p>
          <a:p>
            <a:pPr lvl="1"/>
            <a:r>
              <a:rPr lang="en-US" sz="2000" dirty="0"/>
              <a:t>Non-responders will be subject to a record audit and cited for failure to electronically file data</a:t>
            </a:r>
          </a:p>
          <a:p>
            <a:pPr lvl="1"/>
            <a:r>
              <a:rPr lang="en-US" sz="2000" dirty="0"/>
              <a:t>If the worksite also falls under an NEP, then concurrent inspections will occur</a:t>
            </a:r>
          </a:p>
          <a:p>
            <a:endParaRPr lang="en-US" dirty="0"/>
          </a:p>
        </p:txBody>
      </p:sp>
    </p:spTree>
    <p:extLst>
      <p:ext uri="{BB962C8B-B14F-4D97-AF65-F5344CB8AC3E}">
        <p14:creationId xmlns:p14="http://schemas.microsoft.com/office/powerpoint/2010/main" val="2700203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187994B3-03DD-485F-A322-CBE549D89EAA}"/>
              </a:ext>
            </a:extLst>
          </p:cNvPr>
          <p:cNvSpPr>
            <a:spLocks noGrp="1" noChangeArrowheads="1"/>
          </p:cNvSpPr>
          <p:nvPr>
            <p:ph type="title"/>
          </p:nvPr>
        </p:nvSpPr>
        <p:spPr>
          <a:xfrm>
            <a:off x="493159" y="905266"/>
            <a:ext cx="10292576" cy="658788"/>
          </a:xfrm>
        </p:spPr>
        <p:txBody>
          <a:bodyPr>
            <a:noAutofit/>
          </a:bodyPr>
          <a:lstStyle/>
          <a:p>
            <a:pPr algn="ctr"/>
            <a:r>
              <a:rPr lang="en-US" altLang="en-US" sz="4000" dirty="0"/>
              <a:t>OSHA Crystalline Silica update</a:t>
            </a:r>
          </a:p>
        </p:txBody>
      </p:sp>
      <p:sp>
        <p:nvSpPr>
          <p:cNvPr id="21507" name="Content Placeholder 2">
            <a:extLst>
              <a:ext uri="{FF2B5EF4-FFF2-40B4-BE49-F238E27FC236}">
                <a16:creationId xmlns:a16="http://schemas.microsoft.com/office/drawing/2014/main" id="{394173BC-2B12-4DE0-9B4B-0C58FC8174B4}"/>
              </a:ext>
            </a:extLst>
          </p:cNvPr>
          <p:cNvSpPr>
            <a:spLocks noGrp="1" noChangeArrowheads="1"/>
          </p:cNvSpPr>
          <p:nvPr>
            <p:ph idx="1"/>
          </p:nvPr>
        </p:nvSpPr>
        <p:spPr>
          <a:xfrm>
            <a:off x="493159" y="1884556"/>
            <a:ext cx="11237924" cy="4708926"/>
          </a:xfrm>
        </p:spPr>
        <p:txBody>
          <a:bodyPr>
            <a:normAutofit fontScale="77500" lnSpcReduction="20000"/>
          </a:bodyPr>
          <a:lstStyle/>
          <a:p>
            <a:r>
              <a:rPr lang="en-US" altLang="en-US" sz="2400" dirty="0"/>
              <a:t>OSHA has issued extensive guidance on how it will enforce the rule –64 FAQ for general industry and 53 FAQ guidance for construction plus 2 new LOI released in 10/19</a:t>
            </a:r>
          </a:p>
          <a:p>
            <a:r>
              <a:rPr lang="en-US" altLang="en-US" sz="2400" dirty="0"/>
              <a:t>Majority of citations in 1</a:t>
            </a:r>
            <a:r>
              <a:rPr lang="en-US" altLang="en-US" sz="2400" baseline="30000" dirty="0"/>
              <a:t>st</a:t>
            </a:r>
            <a:r>
              <a:rPr lang="en-US" altLang="en-US" sz="2400" dirty="0"/>
              <a:t> year involved violations of exposure monitoring, written exposure control plans, and training requirements </a:t>
            </a:r>
          </a:p>
          <a:p>
            <a:r>
              <a:rPr lang="en-US" altLang="en-US" sz="2400" dirty="0"/>
              <a:t>OSHA RFI on reopening of silica rule to reexamine expansion of Table 1 (Construction) and a similar approach for high-exposure tasks in general industry and maritime – failed to address mandated reopening of “medical removal” provision!</a:t>
            </a:r>
          </a:p>
          <a:p>
            <a:pPr lvl="1"/>
            <a:r>
              <a:rPr lang="en-US" altLang="en-US" sz="2200" dirty="0"/>
              <a:t>MSHA also has RFI on its version of a silica standard – proposed rule due in 2021</a:t>
            </a:r>
          </a:p>
          <a:p>
            <a:pPr lvl="1"/>
            <a:r>
              <a:rPr lang="en-US" altLang="en-US" sz="2200" dirty="0"/>
              <a:t>NIOSH plans silica stakeholders meeting (Virtual?) in October 2020</a:t>
            </a:r>
          </a:p>
          <a:p>
            <a:pPr lvl="1"/>
            <a:r>
              <a:rPr lang="en-US" altLang="en-US" sz="2200" dirty="0"/>
              <a:t>Current MSHA PEL is 100 ug/m3 (twice the new OSHA limit of 50 mg/m3 for 8-hr TWA)</a:t>
            </a:r>
          </a:p>
          <a:p>
            <a:r>
              <a:rPr lang="en-US" altLang="en-US" sz="2400" dirty="0"/>
              <a:t>All construction, general industry and maritime employers are now covered by this rule, but OSHA allowed additional time:</a:t>
            </a:r>
          </a:p>
          <a:p>
            <a:pPr lvl="1"/>
            <a:r>
              <a:rPr lang="en-US" altLang="en-US" sz="2400" i="1" dirty="0"/>
              <a:t>for all fracking employers to install dust controls to meet new PEL (due  6/23/21)</a:t>
            </a:r>
          </a:p>
          <a:p>
            <a:pPr lvl="1"/>
            <a:r>
              <a:rPr lang="en-US" altLang="en-US" sz="2400" i="1" dirty="0"/>
              <a:t>for all GI employers to offer medical surveillance to employees exposed between PEL &amp; AL for 30+ days/</a:t>
            </a:r>
            <a:r>
              <a:rPr lang="en-US" altLang="en-US" sz="2400" i="1" dirty="0" err="1"/>
              <a:t>yr</a:t>
            </a:r>
            <a:r>
              <a:rPr lang="en-US" altLang="en-US" sz="2400" i="1" dirty="0"/>
              <a:t>  (due 6/23/20) </a:t>
            </a:r>
          </a:p>
        </p:txBody>
      </p:sp>
    </p:spTree>
    <p:extLst>
      <p:ext uri="{BB962C8B-B14F-4D97-AF65-F5344CB8AC3E}">
        <p14:creationId xmlns:p14="http://schemas.microsoft.com/office/powerpoint/2010/main" val="37013383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7856F-0D19-4480-B9C2-4283BF07C468}"/>
              </a:ext>
            </a:extLst>
          </p:cNvPr>
          <p:cNvSpPr>
            <a:spLocks noGrp="1"/>
          </p:cNvSpPr>
          <p:nvPr>
            <p:ph type="title"/>
          </p:nvPr>
        </p:nvSpPr>
        <p:spPr/>
        <p:txBody>
          <a:bodyPr/>
          <a:lstStyle/>
          <a:p>
            <a:r>
              <a:rPr lang="en-US" dirty="0"/>
              <a:t>OSHA Rulemaking on Tree Care Operations</a:t>
            </a:r>
          </a:p>
        </p:txBody>
      </p:sp>
      <p:sp>
        <p:nvSpPr>
          <p:cNvPr id="3" name="Content Placeholder 2">
            <a:extLst>
              <a:ext uri="{FF2B5EF4-FFF2-40B4-BE49-F238E27FC236}">
                <a16:creationId xmlns:a16="http://schemas.microsoft.com/office/drawing/2014/main" id="{691E4325-FBD5-406B-9E5D-EAC051A08F39}"/>
              </a:ext>
            </a:extLst>
          </p:cNvPr>
          <p:cNvSpPr>
            <a:spLocks noGrp="1"/>
          </p:cNvSpPr>
          <p:nvPr>
            <p:ph idx="1"/>
          </p:nvPr>
        </p:nvSpPr>
        <p:spPr>
          <a:xfrm>
            <a:off x="581192" y="1933575"/>
            <a:ext cx="11029615" cy="4648199"/>
          </a:xfrm>
        </p:spPr>
        <p:txBody>
          <a:bodyPr>
            <a:noAutofit/>
          </a:bodyPr>
          <a:lstStyle/>
          <a:p>
            <a:r>
              <a:rPr lang="en-US" sz="2400" dirty="0"/>
              <a:t>OSHA just convened a SBREFA panel for a possible Tree Care Operations Standard</a:t>
            </a:r>
          </a:p>
          <a:p>
            <a:r>
              <a:rPr lang="en-US" sz="2400" dirty="0"/>
              <a:t>OSHA has a formal webpage on the rulemaking: h</a:t>
            </a:r>
            <a:r>
              <a:rPr lang="en-US" sz="2400" dirty="0">
                <a:hlinkClick r:id="rId2"/>
              </a:rPr>
              <a:t>ttps://www.osha.gov/SLTC/treecare/index.html</a:t>
            </a:r>
            <a:endParaRPr lang="en-US" sz="2400" dirty="0"/>
          </a:p>
          <a:p>
            <a:r>
              <a:rPr lang="en-US" sz="2400" dirty="0"/>
              <a:t>Potential standard could cover employees exposed to hazards including pruning, maintaining, repairing or removing trees, as well as establish safe work practices for such operations. </a:t>
            </a:r>
          </a:p>
          <a:p>
            <a:r>
              <a:rPr lang="en-US" sz="2400" dirty="0"/>
              <a:t>Affected employers include companies, municipalities and organizations that occasionally remove trees or perform tree care as part of their operations (residential/commercial construction, remodeling, landscaping, golf courses, power and pipeline clearance and agricultural operations)</a:t>
            </a:r>
          </a:p>
        </p:txBody>
      </p:sp>
    </p:spTree>
    <p:extLst>
      <p:ext uri="{BB962C8B-B14F-4D97-AF65-F5344CB8AC3E}">
        <p14:creationId xmlns:p14="http://schemas.microsoft.com/office/powerpoint/2010/main" val="187549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870E4-6969-4DAA-928C-E685D40A761B}"/>
              </a:ext>
            </a:extLst>
          </p:cNvPr>
          <p:cNvSpPr>
            <a:spLocks noGrp="1"/>
          </p:cNvSpPr>
          <p:nvPr>
            <p:ph type="title"/>
          </p:nvPr>
        </p:nvSpPr>
        <p:spPr/>
        <p:txBody>
          <a:bodyPr>
            <a:normAutofit/>
          </a:bodyPr>
          <a:lstStyle/>
          <a:p>
            <a:r>
              <a:rPr lang="en-US" sz="3600" dirty="0"/>
              <a:t>Other OSHA initiatives</a:t>
            </a:r>
          </a:p>
        </p:txBody>
      </p:sp>
      <p:sp>
        <p:nvSpPr>
          <p:cNvPr id="3" name="Content Placeholder 2">
            <a:extLst>
              <a:ext uri="{FF2B5EF4-FFF2-40B4-BE49-F238E27FC236}">
                <a16:creationId xmlns:a16="http://schemas.microsoft.com/office/drawing/2014/main" id="{54CDF648-B3B5-45AF-8429-F9B3A50C75A1}"/>
              </a:ext>
            </a:extLst>
          </p:cNvPr>
          <p:cNvSpPr>
            <a:spLocks noGrp="1"/>
          </p:cNvSpPr>
          <p:nvPr>
            <p:ph idx="1"/>
          </p:nvPr>
        </p:nvSpPr>
        <p:spPr>
          <a:xfrm>
            <a:off x="619293" y="2061258"/>
            <a:ext cx="11029615" cy="4907481"/>
          </a:xfrm>
        </p:spPr>
        <p:txBody>
          <a:bodyPr>
            <a:normAutofit/>
          </a:bodyPr>
          <a:lstStyle/>
          <a:p>
            <a:r>
              <a:rPr lang="en-US" sz="2100" dirty="0"/>
              <a:t>Focus Four emphasis using 2018 BLS data to target main causes of 59% of construction fatalities: Falls (33%), Struck by (11%), Electrocution (8.5%) and Caught in/between (5.5%)</a:t>
            </a:r>
          </a:p>
          <a:p>
            <a:r>
              <a:rPr lang="en-US" sz="2100" dirty="0"/>
              <a:t>More health inspections will occur to address silica rule enforcement (OSHA trying to hire more with IH experience)</a:t>
            </a:r>
          </a:p>
          <a:p>
            <a:r>
              <a:rPr lang="en-US" sz="2100" dirty="0"/>
              <a:t>Suicide and opioids prevention in construction (unintentional ODs at work increased by 12% and suicides at work were up by 11 percent in 2018)</a:t>
            </a:r>
          </a:p>
          <a:p>
            <a:r>
              <a:rPr lang="en-US" sz="2100" dirty="0"/>
              <a:t>DOL’s new Joint Employer rule: potential impact on OSHA enforcement (effective March 16, 2020) </a:t>
            </a:r>
          </a:p>
          <a:p>
            <a:pPr lvl="1"/>
            <a:r>
              <a:rPr lang="en-US" sz="2100" dirty="0"/>
              <a:t>Rule limits circumstances under which employers (e.g., franchises) can be considered to “jointly employ” workers, making them responsible for compliance with employment and labor laws and utilizes revised “four factor” test</a:t>
            </a:r>
          </a:p>
          <a:p>
            <a:endParaRPr lang="en-US" dirty="0"/>
          </a:p>
          <a:p>
            <a:endParaRPr lang="en-US" dirty="0"/>
          </a:p>
        </p:txBody>
      </p:sp>
    </p:spTree>
    <p:extLst>
      <p:ext uri="{BB962C8B-B14F-4D97-AF65-F5344CB8AC3E}">
        <p14:creationId xmlns:p14="http://schemas.microsoft.com/office/powerpoint/2010/main" val="9221343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0D51A-625B-4EAC-8755-FDED78428E48}"/>
              </a:ext>
            </a:extLst>
          </p:cNvPr>
          <p:cNvSpPr>
            <a:spLocks noGrp="1"/>
          </p:cNvSpPr>
          <p:nvPr>
            <p:ph type="title"/>
          </p:nvPr>
        </p:nvSpPr>
        <p:spPr/>
        <p:txBody>
          <a:bodyPr>
            <a:normAutofit/>
          </a:bodyPr>
          <a:lstStyle/>
          <a:p>
            <a:r>
              <a:rPr lang="en-US" sz="3600" dirty="0"/>
              <a:t>OTHER OSHA Initiatives</a:t>
            </a:r>
          </a:p>
        </p:txBody>
      </p:sp>
      <p:sp>
        <p:nvSpPr>
          <p:cNvPr id="3" name="Content Placeholder 2">
            <a:extLst>
              <a:ext uri="{FF2B5EF4-FFF2-40B4-BE49-F238E27FC236}">
                <a16:creationId xmlns:a16="http://schemas.microsoft.com/office/drawing/2014/main" id="{B54BD030-ED86-4A07-AFF0-632EF8F542D6}"/>
              </a:ext>
            </a:extLst>
          </p:cNvPr>
          <p:cNvSpPr>
            <a:spLocks noGrp="1"/>
          </p:cNvSpPr>
          <p:nvPr>
            <p:ph idx="1"/>
          </p:nvPr>
        </p:nvSpPr>
        <p:spPr>
          <a:xfrm>
            <a:off x="581192" y="1866900"/>
            <a:ext cx="11029615" cy="4810125"/>
          </a:xfrm>
        </p:spPr>
        <p:txBody>
          <a:bodyPr>
            <a:normAutofit lnSpcReduction="10000"/>
          </a:bodyPr>
          <a:lstStyle/>
          <a:p>
            <a:r>
              <a:rPr lang="en-US" sz="2100" dirty="0"/>
              <a:t>Crane certification issue – OSHA will also update FAQs and issue small entity compliance guide and directive (Spring 2020) on enforcing operator qualifications</a:t>
            </a:r>
          </a:p>
          <a:p>
            <a:pPr lvl="1"/>
            <a:r>
              <a:rPr lang="en-US" sz="2100" dirty="0"/>
              <a:t>11/26/19 memo to field staff re: non-acceptance of CIC certifications starting 12/19 until further notice</a:t>
            </a:r>
          </a:p>
          <a:p>
            <a:r>
              <a:rPr lang="en-US" sz="2100" dirty="0"/>
              <a:t>Communication towers: OSHA plans to issue NPRM in 2020 – SBREFA completed in 2018 (8 fatalities from towers in 2019)</a:t>
            </a:r>
          </a:p>
          <a:p>
            <a:r>
              <a:rPr lang="en-US" sz="2100" dirty="0"/>
              <a:t>Welding in Confined Spaces: to clarify that this applies to all construction including welding activities</a:t>
            </a:r>
          </a:p>
          <a:p>
            <a:r>
              <a:rPr lang="en-US" sz="2100" dirty="0"/>
              <a:t>Beryllium: informal hearing completed, on limited reopening of rule’s applicability in construction (main exposure is abrasive blasting with slag)</a:t>
            </a:r>
          </a:p>
          <a:p>
            <a:r>
              <a:rPr lang="en-US" sz="2100" dirty="0"/>
              <a:t>PPE Fit in Construction- Long-term action to ensure PPE fits the worker (to bring into conformity with General Industry rule)</a:t>
            </a:r>
          </a:p>
          <a:p>
            <a:pPr lvl="1">
              <a:buFont typeface="Wingdings" panose="05000000000000000000" pitchFamily="2" charset="2"/>
              <a:buChar char="Ø"/>
            </a:pPr>
            <a:r>
              <a:rPr lang="en-US" sz="2100" b="1" dirty="0"/>
              <a:t>Fall Protection Stand-down: Was postponed from May 2020 TBD (August?)</a:t>
            </a:r>
          </a:p>
          <a:p>
            <a:endParaRPr lang="en-US" dirty="0"/>
          </a:p>
        </p:txBody>
      </p:sp>
    </p:spTree>
    <p:extLst>
      <p:ext uri="{BB962C8B-B14F-4D97-AF65-F5344CB8AC3E}">
        <p14:creationId xmlns:p14="http://schemas.microsoft.com/office/powerpoint/2010/main" val="29222752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76B34-C36C-4447-914A-344FF9BD19BC}"/>
              </a:ext>
            </a:extLst>
          </p:cNvPr>
          <p:cNvSpPr>
            <a:spLocks noGrp="1"/>
          </p:cNvSpPr>
          <p:nvPr>
            <p:ph type="title"/>
          </p:nvPr>
        </p:nvSpPr>
        <p:spPr/>
        <p:txBody>
          <a:bodyPr>
            <a:normAutofit/>
          </a:bodyPr>
          <a:lstStyle/>
          <a:p>
            <a:r>
              <a:rPr lang="en-US" sz="3600" dirty="0"/>
              <a:t>MSHA Workplace Examination Rule</a:t>
            </a:r>
          </a:p>
        </p:txBody>
      </p:sp>
      <p:sp>
        <p:nvSpPr>
          <p:cNvPr id="3" name="Content Placeholder 2">
            <a:extLst>
              <a:ext uri="{FF2B5EF4-FFF2-40B4-BE49-F238E27FC236}">
                <a16:creationId xmlns:a16="http://schemas.microsoft.com/office/drawing/2014/main" id="{649B80C8-996E-4C95-B0A2-5EA945982129}"/>
              </a:ext>
            </a:extLst>
          </p:cNvPr>
          <p:cNvSpPr>
            <a:spLocks noGrp="1"/>
          </p:cNvSpPr>
          <p:nvPr>
            <p:ph idx="1"/>
          </p:nvPr>
        </p:nvSpPr>
        <p:spPr>
          <a:xfrm>
            <a:off x="581192" y="1809750"/>
            <a:ext cx="11029615" cy="4629150"/>
          </a:xfrm>
        </p:spPr>
        <p:txBody>
          <a:bodyPr>
            <a:normAutofit fontScale="92500" lnSpcReduction="10000"/>
          </a:bodyPr>
          <a:lstStyle/>
          <a:p>
            <a:r>
              <a:rPr lang="en-US" sz="2000" dirty="0"/>
              <a:t>MSHA final rule took effect 6/1/18  for MNM mines (30 CFR 56/57.18002), but was recently rescinded by US Ct. of Appeals DC circuit</a:t>
            </a:r>
          </a:p>
          <a:p>
            <a:r>
              <a:rPr lang="en-US" sz="1800" dirty="0"/>
              <a:t>MSHA reverted to Obama-era 2016/17 final rule version (most stringent) effective 9/30/19 – stakeholder meetings commence 10/29/19 to review changes</a:t>
            </a:r>
          </a:p>
          <a:p>
            <a:r>
              <a:rPr lang="en-US" sz="2000" dirty="0"/>
              <a:t>2016 </a:t>
            </a:r>
            <a:r>
              <a:rPr lang="en-US" sz="2000" i="1" dirty="0"/>
              <a:t>Sunbelt Rentals </a:t>
            </a:r>
            <a:r>
              <a:rPr lang="en-US" sz="2000" dirty="0"/>
              <a:t>FMSHRC decision held contractors and subcontractors at mine sites must also conduct and document their workplace examinations (each shift, by a competent person task trained in the task of workplace examination, in writing for all active work areas)</a:t>
            </a:r>
          </a:p>
          <a:p>
            <a:pPr lvl="1"/>
            <a:r>
              <a:rPr lang="en-US" sz="1800" dirty="0"/>
              <a:t>Workplace exam must be “adequate” using the “reasonably prudent person” test</a:t>
            </a:r>
          </a:p>
          <a:p>
            <a:r>
              <a:rPr lang="en-US" sz="2000" dirty="0"/>
              <a:t>Workplace examiner may be considered “agent of management” and personally fined up to $74K</a:t>
            </a:r>
          </a:p>
          <a:p>
            <a:r>
              <a:rPr lang="en-US" sz="2000" dirty="0"/>
              <a:t>Records must be maintained for a rolling 12 month window and made available to MSHA upon request</a:t>
            </a:r>
          </a:p>
          <a:p>
            <a:r>
              <a:rPr lang="en-US" sz="2000" dirty="0"/>
              <a:t>Host mine operator can also be cited if its contractors do not perform &amp; document examinations</a:t>
            </a:r>
          </a:p>
          <a:p>
            <a:r>
              <a:rPr lang="en-US" sz="2000" dirty="0"/>
              <a:t>Falsified examination records can result in a fine of $270,972 plus criminal prosecution (5 years in federal prison)</a:t>
            </a:r>
          </a:p>
        </p:txBody>
      </p:sp>
    </p:spTree>
    <p:extLst>
      <p:ext uri="{BB962C8B-B14F-4D97-AF65-F5344CB8AC3E}">
        <p14:creationId xmlns:p14="http://schemas.microsoft.com/office/powerpoint/2010/main" val="40925510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499F183-99EE-4B1F-BA64-21A07922AE82}"/>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B783A767-5AFC-40D0-A72C-09036EA1726F}"/>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41262CAC-6BC8-43F9-9113-770A2772F68C}"/>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B3BACAB1-2B34-4A74-AD7B-BB0B9591DB0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useBgFill="1">
        <p:nvSpPr>
          <p:cNvPr id="20" name="Rectangle 19">
            <a:extLst>
              <a:ext uri="{FF2B5EF4-FFF2-40B4-BE49-F238E27FC236}">
                <a16:creationId xmlns:a16="http://schemas.microsoft.com/office/drawing/2014/main" id="{F1ADD25B-0A33-4EF2-90F4-43139269318B}"/>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14406"/>
            <a:ext cx="12192000" cy="624359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4DB6F31-1B9E-4237-84A3-0825BFDF4616}"/>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377" y="614407"/>
            <a:ext cx="3707477" cy="56117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7" name="Content Placeholder 8">
            <a:extLst>
              <a:ext uri="{FF2B5EF4-FFF2-40B4-BE49-F238E27FC236}">
                <a16:creationId xmlns:a16="http://schemas.microsoft.com/office/drawing/2014/main" id="{DBD28239-A805-4228-BEE6-0ABBE4BA8DD5}"/>
              </a:ext>
            </a:extLst>
          </p:cNvPr>
          <p:cNvPicPr>
            <a:picLocks noGrp="1" noChangeAspect="1"/>
          </p:cNvPicPr>
          <p:nvPr>
            <p:ph sz="half" idx="1"/>
          </p:nvPr>
        </p:nvPicPr>
        <p:blipFill>
          <a:blip r:embed="rId2"/>
          <a:stretch>
            <a:fillRect/>
          </a:stretch>
        </p:blipFill>
        <p:spPr>
          <a:xfrm>
            <a:off x="4791522" y="1127317"/>
            <a:ext cx="6489819" cy="4623996"/>
          </a:xfrm>
          <a:prstGeom prst="rect">
            <a:avLst/>
          </a:prstGeom>
        </p:spPr>
      </p:pic>
      <p:sp>
        <p:nvSpPr>
          <p:cNvPr id="2" name="Title 1"/>
          <p:cNvSpPr>
            <a:spLocks noGrp="1"/>
          </p:cNvSpPr>
          <p:nvPr>
            <p:ph type="title"/>
          </p:nvPr>
        </p:nvSpPr>
        <p:spPr>
          <a:xfrm>
            <a:off x="601255" y="702156"/>
            <a:ext cx="3409783" cy="1013800"/>
          </a:xfrm>
        </p:spPr>
        <p:txBody>
          <a:bodyPr vert="horz" lIns="91440" tIns="45720" rIns="91440" bIns="45720" rtlCol="0" anchor="b">
            <a:normAutofit/>
          </a:bodyPr>
          <a:lstStyle/>
          <a:p>
            <a:r>
              <a:rPr lang="en-US" dirty="0"/>
              <a:t>Questions???</a:t>
            </a:r>
          </a:p>
        </p:txBody>
      </p:sp>
      <p:sp>
        <p:nvSpPr>
          <p:cNvPr id="5" name="Content Placeholder 4"/>
          <p:cNvSpPr>
            <a:spLocks noGrp="1"/>
          </p:cNvSpPr>
          <p:nvPr>
            <p:ph sz="half" idx="2"/>
          </p:nvPr>
        </p:nvSpPr>
        <p:spPr>
          <a:xfrm>
            <a:off x="601255" y="1964168"/>
            <a:ext cx="3409782" cy="4036582"/>
          </a:xfrm>
        </p:spPr>
        <p:txBody>
          <a:bodyPr vert="horz" lIns="91440" tIns="45720" rIns="91440" bIns="45720" rtlCol="0" anchor="ctr">
            <a:normAutofit/>
          </a:bodyPr>
          <a:lstStyle/>
          <a:p>
            <a:r>
              <a:rPr lang="en-US" dirty="0">
                <a:solidFill>
                  <a:schemeClr val="bg1"/>
                </a:solidFill>
              </a:rPr>
              <a:t>Adele L.  Abrams, Esq., CMSP</a:t>
            </a:r>
          </a:p>
          <a:p>
            <a:r>
              <a:rPr lang="en-US" dirty="0">
                <a:solidFill>
                  <a:schemeClr val="bg1"/>
                </a:solidFill>
              </a:rPr>
              <a:t>President</a:t>
            </a:r>
          </a:p>
          <a:p>
            <a:r>
              <a:rPr lang="en-US" dirty="0">
                <a:solidFill>
                  <a:schemeClr val="bg1"/>
                </a:solidFill>
              </a:rPr>
              <a:t>Law Office of Adele L. Abrams PC </a:t>
            </a:r>
          </a:p>
          <a:p>
            <a:r>
              <a:rPr lang="en-US" dirty="0">
                <a:solidFill>
                  <a:schemeClr val="bg1"/>
                </a:solidFill>
              </a:rPr>
              <a:t>301-595-3520 Eastern office</a:t>
            </a:r>
          </a:p>
          <a:p>
            <a:r>
              <a:rPr lang="en-US" dirty="0">
                <a:solidFill>
                  <a:schemeClr val="bg1"/>
                </a:solidFill>
              </a:rPr>
              <a:t>303-228-2170 Western office </a:t>
            </a:r>
          </a:p>
          <a:p>
            <a:r>
              <a:rPr lang="en-US" dirty="0">
                <a:solidFill>
                  <a:schemeClr val="bg1"/>
                </a:solidFill>
                <a:hlinkClick r:id="rId3">
                  <a:extLst>
                    <a:ext uri="{A12FA001-AC4F-418D-AE19-62706E023703}">
                      <ahyp:hlinkClr xmlns:ahyp="http://schemas.microsoft.com/office/drawing/2018/hyperlinkcolor" val="tx"/>
                    </a:ext>
                  </a:extLst>
                </a:hlinkClick>
              </a:rPr>
              <a:t>safetylawyer@gmail.com</a:t>
            </a:r>
            <a:r>
              <a:rPr lang="en-US" dirty="0">
                <a:solidFill>
                  <a:schemeClr val="bg1"/>
                </a:solidFill>
              </a:rPr>
              <a:t> </a:t>
            </a:r>
          </a:p>
        </p:txBody>
      </p:sp>
      <p:sp>
        <p:nvSpPr>
          <p:cNvPr id="4" name="TextBox 3"/>
          <p:cNvSpPr txBox="1"/>
          <p:nvPr/>
        </p:nvSpPr>
        <p:spPr>
          <a:xfrm>
            <a:off x="-688769" y="2683823"/>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86787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4">
            <a:extLst>
              <a:ext uri="{FF2B5EF4-FFF2-40B4-BE49-F238E27FC236}">
                <a16:creationId xmlns:a16="http://schemas.microsoft.com/office/drawing/2014/main" id="{7AC8A182-4217-4158-947C-5F9E3678FC05}"/>
              </a:ext>
            </a:extLst>
          </p:cNvPr>
          <p:cNvSpPr>
            <a:spLocks noGrp="1"/>
          </p:cNvSpPr>
          <p:nvPr>
            <p:ph type="title"/>
          </p:nvPr>
        </p:nvSpPr>
        <p:spPr>
          <a:xfrm>
            <a:off x="726742" y="0"/>
            <a:ext cx="8534400" cy="1507067"/>
          </a:xfrm>
        </p:spPr>
        <p:txBody>
          <a:bodyPr>
            <a:normAutofit/>
          </a:bodyPr>
          <a:lstStyle/>
          <a:p>
            <a:pPr algn="ctr"/>
            <a:r>
              <a:rPr lang="en-US" sz="4000" dirty="0"/>
              <a:t>DOL Politics …</a:t>
            </a:r>
          </a:p>
        </p:txBody>
      </p:sp>
      <p:sp>
        <p:nvSpPr>
          <p:cNvPr id="4" name="Content Placeholder 3"/>
          <p:cNvSpPr>
            <a:spLocks noGrp="1"/>
          </p:cNvSpPr>
          <p:nvPr>
            <p:ph idx="1"/>
          </p:nvPr>
        </p:nvSpPr>
        <p:spPr>
          <a:xfrm>
            <a:off x="503458" y="1878873"/>
            <a:ext cx="11278967" cy="4628253"/>
          </a:xfrm>
        </p:spPr>
        <p:txBody>
          <a:bodyPr>
            <a:normAutofit fontScale="70000" lnSpcReduction="20000"/>
          </a:bodyPr>
          <a:lstStyle/>
          <a:p>
            <a:r>
              <a:rPr lang="en-US" altLang="en-US" sz="2800" dirty="0"/>
              <a:t>Secretary of Labor:  Gene Scalia (son of SCOTUS) – notable for (unsuccessfully) fighting expansion of OSHA’s GDC in </a:t>
            </a:r>
            <a:r>
              <a:rPr lang="en-US" sz="2800" i="1" dirty="0"/>
              <a:t>Secretary of Labor v. SeaWorld </a:t>
            </a:r>
            <a:endParaRPr lang="en-US" altLang="en-US" sz="2800" dirty="0"/>
          </a:p>
          <a:p>
            <a:r>
              <a:rPr lang="en-US" altLang="en-US" sz="2800" dirty="0"/>
              <a:t>OSHA – Scott </a:t>
            </a:r>
            <a:r>
              <a:rPr lang="en-US" altLang="en-US" sz="2800" dirty="0" err="1"/>
              <a:t>Mugno</a:t>
            </a:r>
            <a:r>
              <a:rPr lang="en-US" altLang="en-US" sz="2800" dirty="0"/>
              <a:t> withdrew as nominee (after Senate committee clearance)</a:t>
            </a:r>
          </a:p>
          <a:p>
            <a:pPr lvl="1"/>
            <a:r>
              <a:rPr lang="en-US" altLang="en-US" sz="2600" dirty="0"/>
              <a:t>Loren </a:t>
            </a:r>
            <a:r>
              <a:rPr lang="en-US" altLang="en-US" sz="2600" dirty="0" err="1"/>
              <a:t>Sweatt</a:t>
            </a:r>
            <a:r>
              <a:rPr lang="en-US" altLang="en-US" sz="2600" dirty="0"/>
              <a:t> - Acting Asst. Sec. of OSHA</a:t>
            </a:r>
          </a:p>
          <a:p>
            <a:pPr lvl="1"/>
            <a:r>
              <a:rPr lang="en-US" altLang="en-US" sz="2600" dirty="0"/>
              <a:t>Many career OSHA personnel have retired – impact on institutional memory?</a:t>
            </a:r>
          </a:p>
          <a:p>
            <a:pPr lvl="1"/>
            <a:r>
              <a:rPr lang="en-US" altLang="en-US" sz="2600" dirty="0"/>
              <a:t>Lowest # of inspectors in 48 years – each employer would be inspected once in 165 years</a:t>
            </a:r>
          </a:p>
          <a:p>
            <a:r>
              <a:rPr lang="en-US" altLang="en-US" sz="2800" dirty="0"/>
              <a:t>MSHA Asst. Sec. Dave </a:t>
            </a:r>
            <a:r>
              <a:rPr lang="en-US" altLang="en-US" sz="2800" dirty="0" err="1"/>
              <a:t>Zatezalo</a:t>
            </a:r>
            <a:r>
              <a:rPr lang="en-US" altLang="en-US" sz="2800" dirty="0"/>
              <a:t>: Under fire over silica and coal dust issues</a:t>
            </a:r>
          </a:p>
          <a:p>
            <a:pPr lvl="1"/>
            <a:r>
              <a:rPr lang="en-US" altLang="en-US" sz="2600" dirty="0"/>
              <a:t>Cancelled MSHA “Rules to Live By” program (unofficially)</a:t>
            </a:r>
          </a:p>
          <a:p>
            <a:pPr lvl="1"/>
            <a:r>
              <a:rPr lang="en-US" altLang="en-US" sz="2600" dirty="0"/>
              <a:t>Conducting electrical safety and powered haulage initiatives (due to # of fatalities)</a:t>
            </a:r>
          </a:p>
          <a:p>
            <a:pPr lvl="1"/>
            <a:r>
              <a:rPr lang="en-US" altLang="en-US" sz="2600" dirty="0"/>
              <a:t>“Blurring the lines” – combining Coal and MNM enforcement personnel, offices</a:t>
            </a:r>
          </a:p>
          <a:p>
            <a:pPr lvl="1"/>
            <a:r>
              <a:rPr lang="en-US" altLang="en-US" sz="2600" dirty="0"/>
              <a:t>Increased IH emphasis in MSHA inspections (preparatory to silica rule)</a:t>
            </a:r>
          </a:p>
          <a:p>
            <a:pPr lvl="1"/>
            <a:r>
              <a:rPr lang="en-US" altLang="en-US" sz="2600" dirty="0"/>
              <a:t>Trump’s “workplace exam” rule revision rejected by court – more stringent 2017 rule now in effect</a:t>
            </a:r>
          </a:p>
          <a:p>
            <a:pPr lvl="2"/>
            <a:r>
              <a:rPr lang="en-US" altLang="en-US" sz="2400" dirty="0"/>
              <a:t>Applies to all contractors at mine sites (including construction aggregates operations)</a:t>
            </a:r>
          </a:p>
        </p:txBody>
      </p:sp>
    </p:spTree>
    <p:extLst>
      <p:ext uri="{BB962C8B-B14F-4D97-AF65-F5344CB8AC3E}">
        <p14:creationId xmlns:p14="http://schemas.microsoft.com/office/powerpoint/2010/main" val="1940049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21AA7-0681-4879-965E-060FB3ADA26E}"/>
              </a:ext>
            </a:extLst>
          </p:cNvPr>
          <p:cNvSpPr>
            <a:spLocks noGrp="1"/>
          </p:cNvSpPr>
          <p:nvPr>
            <p:ph type="title"/>
          </p:nvPr>
        </p:nvSpPr>
        <p:spPr>
          <a:xfrm>
            <a:off x="1949450" y="0"/>
            <a:ext cx="8229600" cy="1371600"/>
          </a:xfrm>
        </p:spPr>
        <p:txBody>
          <a:bodyPr/>
          <a:lstStyle/>
          <a:p>
            <a:pPr>
              <a:defRPr/>
            </a:pPr>
            <a:r>
              <a:rPr lang="en-US" sz="4000" dirty="0"/>
              <a:t>OSHA COVID: HR 6559 </a:t>
            </a:r>
            <a:r>
              <a:rPr lang="en-US" dirty="0"/>
              <a:t>	</a:t>
            </a:r>
          </a:p>
        </p:txBody>
      </p:sp>
      <p:sp>
        <p:nvSpPr>
          <p:cNvPr id="3" name="Content Placeholder 2">
            <a:extLst>
              <a:ext uri="{FF2B5EF4-FFF2-40B4-BE49-F238E27FC236}">
                <a16:creationId xmlns:a16="http://schemas.microsoft.com/office/drawing/2014/main" id="{1D6BAB22-DBC6-4F50-B8C9-662A3B4F3A30}"/>
              </a:ext>
            </a:extLst>
          </p:cNvPr>
          <p:cNvSpPr>
            <a:spLocks noGrp="1"/>
          </p:cNvSpPr>
          <p:nvPr>
            <p:ph idx="1"/>
          </p:nvPr>
        </p:nvSpPr>
        <p:spPr>
          <a:xfrm>
            <a:off x="552450" y="2085975"/>
            <a:ext cx="11191875" cy="4514850"/>
          </a:xfrm>
        </p:spPr>
        <p:txBody>
          <a:bodyPr>
            <a:normAutofit lnSpcReduction="10000"/>
          </a:bodyPr>
          <a:lstStyle/>
          <a:p>
            <a:pPr>
              <a:defRPr/>
            </a:pPr>
            <a:r>
              <a:rPr lang="en-US" sz="2000" dirty="0"/>
              <a:t>Every Worker Protection Act of 2020: would require OSHA to issue a ETS (within 7 days) based on CDC guidance to protect ALL workers from exposure to COVID-19 in the workplace  (OSHA rejected AFL-CIO 4/28 call for ETS)</a:t>
            </a:r>
          </a:p>
          <a:p>
            <a:pPr lvl="1">
              <a:defRPr/>
            </a:pPr>
            <a:r>
              <a:rPr lang="en-US" dirty="0"/>
              <a:t>Would require all workplaces to implement infectious disease exposure control plans</a:t>
            </a:r>
          </a:p>
          <a:p>
            <a:pPr lvl="1">
              <a:defRPr/>
            </a:pPr>
            <a:r>
              <a:rPr lang="en-US" dirty="0"/>
              <a:t>OSHA would have to issue permanent infectious disease standard within 2 years</a:t>
            </a:r>
          </a:p>
          <a:p>
            <a:pPr>
              <a:defRPr/>
            </a:pPr>
            <a:r>
              <a:rPr lang="en-US" sz="2000" dirty="0"/>
              <a:t>Forbids employers from retaliating against workers for reporting infection control problems to employer, public authority, media, or on social media, or because workers use their own higher level PPE if employer does not provide it</a:t>
            </a:r>
          </a:p>
          <a:p>
            <a:pPr>
              <a:defRPr/>
            </a:pPr>
            <a:r>
              <a:rPr lang="en-US" sz="2000" dirty="0"/>
              <a:t>Protects public sector employees in the 24 federal OSHA states where they are not covered</a:t>
            </a:r>
          </a:p>
          <a:p>
            <a:pPr>
              <a:defRPr/>
            </a:pPr>
            <a:r>
              <a:rPr lang="en-US" sz="2000" dirty="0"/>
              <a:t>Gives OSHA citation discretion over PPE in health care and other covered employers if there is good-faith effort to purchase and alternative methods of protection are offered</a:t>
            </a:r>
          </a:p>
          <a:p>
            <a:pPr>
              <a:defRPr/>
            </a:pPr>
            <a:r>
              <a:rPr lang="en-US" sz="2000" dirty="0"/>
              <a:t>Requires CDC/NIOSH to track and investigate COVID-19 infections and make recommendations on needed actions to protect workers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CAAF0-F770-4A9A-9B88-CAE2D4F3AAC8}"/>
              </a:ext>
            </a:extLst>
          </p:cNvPr>
          <p:cNvSpPr>
            <a:spLocks noGrp="1"/>
          </p:cNvSpPr>
          <p:nvPr>
            <p:ph type="title"/>
          </p:nvPr>
        </p:nvSpPr>
        <p:spPr>
          <a:xfrm>
            <a:off x="1724025" y="180975"/>
            <a:ext cx="8229600" cy="1371600"/>
          </a:xfrm>
        </p:spPr>
        <p:txBody>
          <a:bodyPr/>
          <a:lstStyle/>
          <a:p>
            <a:r>
              <a:rPr lang="en-US" dirty="0"/>
              <a:t>S 3710: COVID-19 </a:t>
            </a:r>
            <a:br>
              <a:rPr lang="en-US" dirty="0"/>
            </a:br>
            <a:r>
              <a:rPr lang="en-US" dirty="0"/>
              <a:t>Mine Workers Protection Act</a:t>
            </a:r>
          </a:p>
        </p:txBody>
      </p:sp>
      <p:sp>
        <p:nvSpPr>
          <p:cNvPr id="3" name="Content Placeholder 2">
            <a:extLst>
              <a:ext uri="{FF2B5EF4-FFF2-40B4-BE49-F238E27FC236}">
                <a16:creationId xmlns:a16="http://schemas.microsoft.com/office/drawing/2014/main" id="{AC98263B-1189-48F8-BB7E-E4C5E1BBCFA5}"/>
              </a:ext>
            </a:extLst>
          </p:cNvPr>
          <p:cNvSpPr>
            <a:spLocks noGrp="1"/>
          </p:cNvSpPr>
          <p:nvPr>
            <p:ph idx="1"/>
          </p:nvPr>
        </p:nvSpPr>
        <p:spPr>
          <a:xfrm>
            <a:off x="500062" y="2314575"/>
            <a:ext cx="11191875" cy="4467225"/>
          </a:xfrm>
        </p:spPr>
        <p:txBody>
          <a:bodyPr>
            <a:normAutofit/>
          </a:bodyPr>
          <a:lstStyle/>
          <a:p>
            <a:r>
              <a:rPr lang="en-US" sz="2400" dirty="0"/>
              <a:t>BIPARTISAN legislation to require MSHA to promulgate ETS to protect miners of coal or other mines from occupational exposure to SARS–</a:t>
            </a:r>
            <a:r>
              <a:rPr lang="en-US" sz="2400" dirty="0" err="1"/>
              <a:t>CoV</a:t>
            </a:r>
            <a:r>
              <a:rPr lang="en-US" sz="2400" dirty="0"/>
              <a:t>–2 w/in 7 days (permanent rule in 2 </a:t>
            </a:r>
            <a:r>
              <a:rPr lang="en-US" sz="2400" dirty="0" err="1"/>
              <a:t>yrs</a:t>
            </a:r>
            <a:r>
              <a:rPr lang="en-US" sz="2400" dirty="0"/>
              <a:t>)</a:t>
            </a:r>
          </a:p>
          <a:p>
            <a:r>
              <a:rPr lang="en-US" sz="2400" dirty="0"/>
              <a:t>Would require mine operators to provide necessary PPE, ancillary medical supplies, and other supplies determined necessary to reduce and limit exposure to SARS–</a:t>
            </a:r>
            <a:r>
              <a:rPr lang="en-US" sz="2400" dirty="0" err="1"/>
              <a:t>CoV</a:t>
            </a:r>
            <a:r>
              <a:rPr lang="en-US" sz="2400" dirty="0"/>
              <a:t>–2 in coal or other mines</a:t>
            </a:r>
          </a:p>
          <a:p>
            <a:r>
              <a:rPr lang="en-US" sz="2400" dirty="0"/>
              <a:t>Requires incorporation of CDC, NIOSH and OSHA guidelines that are designed to prevent the transmission of infectious agents in occupational settings</a:t>
            </a:r>
          </a:p>
          <a:p>
            <a:r>
              <a:rPr lang="en-US" sz="2400" dirty="0"/>
              <a:t>Requires recording and reporting of all work-related COVID–19 infections</a:t>
            </a:r>
          </a:p>
          <a:p>
            <a:r>
              <a:rPr lang="en-US" sz="2400" dirty="0"/>
              <a:t>Prohibits retaliation against miners for complaints or for using more protective PPE</a:t>
            </a:r>
          </a:p>
          <a:p>
            <a:endParaRPr lang="en-US" dirty="0">
              <a:effectLst/>
            </a:endParaRPr>
          </a:p>
          <a:p>
            <a:endParaRPr lang="en-US" dirty="0"/>
          </a:p>
        </p:txBody>
      </p:sp>
    </p:spTree>
    <p:extLst>
      <p:ext uri="{BB962C8B-B14F-4D97-AF65-F5344CB8AC3E}">
        <p14:creationId xmlns:p14="http://schemas.microsoft.com/office/powerpoint/2010/main" val="786991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82D27-4BA6-4D84-B96B-BE926CF94FFF}"/>
              </a:ext>
            </a:extLst>
          </p:cNvPr>
          <p:cNvSpPr>
            <a:spLocks noGrp="1"/>
          </p:cNvSpPr>
          <p:nvPr>
            <p:ph type="title"/>
          </p:nvPr>
        </p:nvSpPr>
        <p:spPr>
          <a:xfrm>
            <a:off x="1895475" y="-9525"/>
            <a:ext cx="8229600" cy="1371600"/>
          </a:xfrm>
        </p:spPr>
        <p:txBody>
          <a:bodyPr/>
          <a:lstStyle/>
          <a:p>
            <a:pPr>
              <a:defRPr/>
            </a:pPr>
            <a:r>
              <a:rPr lang="en-US" dirty="0"/>
              <a:t>AFL-CIO Litigation for ETS</a:t>
            </a:r>
          </a:p>
        </p:txBody>
      </p:sp>
      <p:sp>
        <p:nvSpPr>
          <p:cNvPr id="3" name="Content Placeholder 2">
            <a:extLst>
              <a:ext uri="{FF2B5EF4-FFF2-40B4-BE49-F238E27FC236}">
                <a16:creationId xmlns:a16="http://schemas.microsoft.com/office/drawing/2014/main" id="{508694D5-F40B-48BA-8E53-B98B6D31712F}"/>
              </a:ext>
            </a:extLst>
          </p:cNvPr>
          <p:cNvSpPr>
            <a:spLocks noGrp="1"/>
          </p:cNvSpPr>
          <p:nvPr>
            <p:ph idx="1"/>
          </p:nvPr>
        </p:nvSpPr>
        <p:spPr>
          <a:xfrm>
            <a:off x="485775" y="1847850"/>
            <a:ext cx="11210925" cy="4800600"/>
          </a:xfrm>
        </p:spPr>
        <p:txBody>
          <a:bodyPr>
            <a:normAutofit/>
          </a:bodyPr>
          <a:lstStyle/>
          <a:p>
            <a:pPr>
              <a:defRPr/>
            </a:pPr>
            <a:r>
              <a:rPr lang="en-US" sz="2000" dirty="0"/>
              <a:t>AFL-CIO filed petition for ETS on COVID on 5/19/2020 – filed for writ of mandamus to force OSHA to craft  rule within 30 days</a:t>
            </a:r>
          </a:p>
          <a:p>
            <a:pPr>
              <a:defRPr/>
            </a:pPr>
            <a:r>
              <a:rPr lang="en-US" sz="2000" dirty="0"/>
              <a:t>Court denied Petition, held no need for OSHA to issue emergency rule</a:t>
            </a:r>
          </a:p>
          <a:p>
            <a:pPr lvl="1">
              <a:defRPr/>
            </a:pPr>
            <a:r>
              <a:rPr lang="en-US" sz="2000" dirty="0"/>
              <a:t>Union claimed OSHA refusal to set enforceable rule “constitutes abuse of agency discretion so blatant and of such magnitude as to amount to “abdication of statutory responsibility”</a:t>
            </a:r>
          </a:p>
          <a:p>
            <a:pPr lvl="1">
              <a:defRPr/>
            </a:pPr>
            <a:r>
              <a:rPr lang="en-US" sz="2000" dirty="0"/>
              <a:t>Can still see rehearing </a:t>
            </a:r>
            <a:r>
              <a:rPr lang="en-US" sz="2000" dirty="0" err="1"/>
              <a:t>en</a:t>
            </a:r>
            <a:r>
              <a:rPr lang="en-US" sz="2000" dirty="0"/>
              <a:t> banc … stay tuned!</a:t>
            </a:r>
          </a:p>
          <a:p>
            <a:pPr>
              <a:defRPr/>
            </a:pPr>
            <a:r>
              <a:rPr lang="en-US" sz="2000" dirty="0"/>
              <a:t>Existing rules and GDC lack any mandate to evaluate workplace for risks of COVID transmission and to develop comprehensive infection and exposure control plan against airborne risks</a:t>
            </a:r>
          </a:p>
          <a:p>
            <a:pPr>
              <a:defRPr/>
            </a:pPr>
            <a:r>
              <a:rPr lang="en-US" sz="2000" dirty="0"/>
              <a:t>OSHA guidance to date is non-binding and has been frequently changed between March and May 2020</a:t>
            </a:r>
          </a:p>
          <a:p>
            <a:pPr>
              <a:defRPr/>
            </a:pPr>
            <a:r>
              <a:rPr lang="en-US" sz="2000" dirty="0"/>
              <a:t>President Trump 2019 Exec Order bars agencies from taking enforcement action based on guidance alone – including OSHA’s industry-specific guidance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4E000-23B1-4A15-85E3-28C31E979691}"/>
              </a:ext>
            </a:extLst>
          </p:cNvPr>
          <p:cNvSpPr>
            <a:spLocks noGrp="1"/>
          </p:cNvSpPr>
          <p:nvPr>
            <p:ph type="title"/>
          </p:nvPr>
        </p:nvSpPr>
        <p:spPr>
          <a:xfrm>
            <a:off x="1860550" y="26988"/>
            <a:ext cx="8229600" cy="1371600"/>
          </a:xfrm>
        </p:spPr>
        <p:txBody>
          <a:bodyPr>
            <a:normAutofit/>
          </a:bodyPr>
          <a:lstStyle/>
          <a:p>
            <a:pPr>
              <a:defRPr/>
            </a:pPr>
            <a:r>
              <a:rPr lang="en-US" sz="3200" dirty="0"/>
              <a:t>Federal OSHA COVID Enforcement</a:t>
            </a:r>
          </a:p>
        </p:txBody>
      </p:sp>
      <p:sp>
        <p:nvSpPr>
          <p:cNvPr id="3" name="Content Placeholder 2">
            <a:extLst>
              <a:ext uri="{FF2B5EF4-FFF2-40B4-BE49-F238E27FC236}">
                <a16:creationId xmlns:a16="http://schemas.microsoft.com/office/drawing/2014/main" id="{AB08856D-ABD6-4FC3-82DB-C2DB5846F4BE}"/>
              </a:ext>
            </a:extLst>
          </p:cNvPr>
          <p:cNvSpPr>
            <a:spLocks noGrp="1"/>
          </p:cNvSpPr>
          <p:nvPr>
            <p:ph idx="1"/>
          </p:nvPr>
        </p:nvSpPr>
        <p:spPr>
          <a:xfrm>
            <a:off x="552450" y="2009775"/>
            <a:ext cx="11096625" cy="4962525"/>
          </a:xfrm>
        </p:spPr>
        <p:txBody>
          <a:bodyPr>
            <a:normAutofit/>
          </a:bodyPr>
          <a:lstStyle/>
          <a:p>
            <a:pPr>
              <a:buFont typeface="Wingdings" panose="05000000000000000000" pitchFamily="2" charset="2"/>
              <a:buChar char="q"/>
              <a:defRPr/>
            </a:pPr>
            <a:r>
              <a:rPr lang="en-US" dirty="0"/>
              <a:t>OSHA 5/19/2020 Update: OSHA is now increasing in-person inspections in all types of workplaces and “will utilize all enforcement tools as OSHA has historically done” – change made because “outbreaks among workers in industries other than healthcare, EMR, or corrections have been identified”</a:t>
            </a:r>
          </a:p>
          <a:p>
            <a:pPr lvl="1">
              <a:buFont typeface="Wingdings" panose="05000000000000000000" pitchFamily="2" charset="2"/>
              <a:buChar char="q"/>
              <a:defRPr/>
            </a:pPr>
            <a:r>
              <a:rPr lang="en-US" sz="1800" dirty="0">
                <a:hlinkClick r:id="rId2"/>
              </a:rPr>
              <a:t>https://www.osha.gov/memos/2020-05-19/updated-interim-enforcement-response-plan-coronavirus-disease-2019-covid-19</a:t>
            </a:r>
            <a:endParaRPr lang="en-US" sz="1800" dirty="0"/>
          </a:p>
          <a:p>
            <a:pPr>
              <a:buFont typeface="Wingdings" panose="05000000000000000000" pitchFamily="2" charset="2"/>
              <a:buChar char="q"/>
              <a:defRPr/>
            </a:pPr>
            <a:r>
              <a:rPr lang="en-US" dirty="0"/>
              <a:t>Memo revises OSHA guidance on recording COVID-19 cases – now COVID is a recordable by all industry sectors </a:t>
            </a:r>
          </a:p>
          <a:p>
            <a:pPr>
              <a:buFont typeface="Wingdings" panose="05000000000000000000" pitchFamily="2" charset="2"/>
              <a:buChar char="q"/>
              <a:defRPr/>
            </a:pPr>
            <a:r>
              <a:rPr lang="en-US" dirty="0"/>
              <a:t>Employers </a:t>
            </a:r>
            <a:r>
              <a:rPr lang="en-US" b="1" dirty="0"/>
              <a:t>must</a:t>
            </a:r>
            <a:r>
              <a:rPr lang="en-US" dirty="0"/>
              <a:t> record COVID illnesses if there is “objective evidence that a COVID-19 case </a:t>
            </a:r>
            <a:r>
              <a:rPr lang="en-US" b="1" dirty="0"/>
              <a:t>may</a:t>
            </a:r>
            <a:r>
              <a:rPr lang="en-US" dirty="0"/>
              <a:t> be work-related and the evidence was reasonably available to the employer” – due diligence investigation required</a:t>
            </a:r>
          </a:p>
          <a:p>
            <a:pPr lvl="1">
              <a:buFont typeface="Wingdings" panose="05000000000000000000" pitchFamily="2" charset="2"/>
              <a:buChar char="q"/>
              <a:defRPr/>
            </a:pPr>
            <a:r>
              <a:rPr lang="en-US" sz="1800" dirty="0"/>
              <a:t>Superseded the OSHA 4/13/20 guidance to area offices on enforcement procedures, hazard alert letters, accident investigation &amp; complaint triage: </a:t>
            </a:r>
            <a:r>
              <a:rPr lang="en-US" sz="1800" dirty="0">
                <a:solidFill>
                  <a:srgbClr val="5B8800"/>
                </a:solidFill>
                <a:hlinkClick r:id="rId3"/>
              </a:rPr>
              <a:t>https://www.osha.gov/memos/2020-04-13/interim-enforcement-response-plan-coronavirus-disease-2019-covid-19</a:t>
            </a:r>
            <a:endParaRPr lang="en-US" sz="1800" dirty="0"/>
          </a:p>
          <a:p>
            <a:pPr>
              <a:buFont typeface="Wingdings" panose="05000000000000000000" pitchFamily="2" charset="2"/>
              <a:buChar char="q"/>
              <a:defRPr/>
            </a:pPr>
            <a:r>
              <a:rPr lang="en-US" dirty="0"/>
              <a:t>If employer has a severe injury report, must still notify OSHA within 8 </a:t>
            </a:r>
            <a:r>
              <a:rPr lang="en-US" dirty="0" err="1"/>
              <a:t>hr</a:t>
            </a:r>
            <a:r>
              <a:rPr lang="en-US" dirty="0"/>
              <a:t> (fatal) or 24 </a:t>
            </a:r>
            <a:r>
              <a:rPr lang="en-US" dirty="0" err="1"/>
              <a:t>hr</a:t>
            </a:r>
            <a:r>
              <a:rPr lang="en-US" dirty="0"/>
              <a:t> (hospitalization, amputation, eye loss) but most will be handled through RRI – fatalities prioritized</a:t>
            </a:r>
          </a:p>
          <a:p>
            <a:pPr marL="0" indent="0">
              <a:buNone/>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2DFEF-41BD-44E2-B8AC-BF51855CDF9E}"/>
              </a:ext>
            </a:extLst>
          </p:cNvPr>
          <p:cNvSpPr>
            <a:spLocks noGrp="1"/>
          </p:cNvSpPr>
          <p:nvPr>
            <p:ph type="title"/>
          </p:nvPr>
        </p:nvSpPr>
        <p:spPr>
          <a:xfrm>
            <a:off x="1981200" y="76200"/>
            <a:ext cx="8229600" cy="1371600"/>
          </a:xfrm>
        </p:spPr>
        <p:txBody>
          <a:bodyPr>
            <a:normAutofit/>
          </a:bodyPr>
          <a:lstStyle/>
          <a:p>
            <a:pPr>
              <a:defRPr/>
            </a:pPr>
            <a:r>
              <a:rPr lang="en-US" sz="3200" dirty="0"/>
              <a:t>What About MSHA ?</a:t>
            </a:r>
          </a:p>
        </p:txBody>
      </p:sp>
      <p:sp>
        <p:nvSpPr>
          <p:cNvPr id="3" name="Content Placeholder 2">
            <a:extLst>
              <a:ext uri="{FF2B5EF4-FFF2-40B4-BE49-F238E27FC236}">
                <a16:creationId xmlns:a16="http://schemas.microsoft.com/office/drawing/2014/main" id="{BD3AB122-B554-4651-BD95-CA958C22C16F}"/>
              </a:ext>
            </a:extLst>
          </p:cNvPr>
          <p:cNvSpPr>
            <a:spLocks noGrp="1"/>
          </p:cNvSpPr>
          <p:nvPr>
            <p:ph idx="1"/>
          </p:nvPr>
        </p:nvSpPr>
        <p:spPr>
          <a:xfrm>
            <a:off x="590550" y="2047874"/>
            <a:ext cx="11125200" cy="4562475"/>
          </a:xfrm>
        </p:spPr>
        <p:txBody>
          <a:bodyPr>
            <a:normAutofit fontScale="92500" lnSpcReduction="10000"/>
          </a:bodyPr>
          <a:lstStyle/>
          <a:p>
            <a:pPr>
              <a:defRPr/>
            </a:pPr>
            <a:r>
              <a:rPr lang="en-US" dirty="0"/>
              <a:t>MSHA advises mine operators to adhere to CDC guidelines</a:t>
            </a:r>
          </a:p>
          <a:p>
            <a:pPr>
              <a:defRPr/>
            </a:pPr>
            <a:r>
              <a:rPr lang="en-US" dirty="0"/>
              <a:t>MSHA will continue its essential functions, including mandatory inspections, accident investigations, and hazard complaints</a:t>
            </a:r>
          </a:p>
          <a:p>
            <a:pPr>
              <a:defRPr/>
            </a:pPr>
            <a:r>
              <a:rPr lang="en-US" dirty="0"/>
              <a:t>MSHA has suspended EFS and small mine services, and “walk &amp; talks”</a:t>
            </a:r>
          </a:p>
          <a:p>
            <a:pPr lvl="1">
              <a:defRPr/>
            </a:pPr>
            <a:r>
              <a:rPr lang="en-US" sz="1800" dirty="0"/>
              <a:t>If mines are limiting production or closing operations – let MSHA know so they can adjust inspector assignments</a:t>
            </a:r>
          </a:p>
          <a:p>
            <a:pPr>
              <a:defRPr/>
            </a:pPr>
            <a:r>
              <a:rPr lang="en-US" dirty="0"/>
              <a:t>MSHA will permit extensions on certain certifications but company must work with its district office to ensure certifications are conducted in a timely manner once the Emergency Declaration is lifted:</a:t>
            </a:r>
          </a:p>
          <a:p>
            <a:pPr lvl="1">
              <a:defRPr/>
            </a:pPr>
            <a:r>
              <a:rPr lang="en-US" sz="1800" dirty="0"/>
              <a:t>Annual refresher training (Part 46 and Part 48)</a:t>
            </a:r>
          </a:p>
          <a:p>
            <a:pPr lvl="1">
              <a:defRPr/>
            </a:pPr>
            <a:r>
              <a:rPr lang="en-US" sz="1800" dirty="0"/>
              <a:t>Certified person sampling (coal 70/71/90.202)</a:t>
            </a:r>
          </a:p>
          <a:p>
            <a:pPr lvl="1">
              <a:defRPr/>
            </a:pPr>
            <a:r>
              <a:rPr lang="en-US" sz="1800" dirty="0"/>
              <a:t>Certified person, maintenance &amp; calibration (coal 70/71/90.203)</a:t>
            </a:r>
          </a:p>
          <a:p>
            <a:pPr lvl="1">
              <a:defRPr/>
            </a:pPr>
            <a:r>
              <a:rPr lang="en-US" sz="1800" dirty="0"/>
              <a:t>Likely to extend deadline on annual audiometric testing (get permission)</a:t>
            </a:r>
          </a:p>
          <a:p>
            <a:pPr lvl="1">
              <a:buFont typeface="Wingdings" panose="05000000000000000000" pitchFamily="2" charset="2"/>
              <a:buChar char="Ø"/>
              <a:defRPr/>
            </a:pPr>
            <a:r>
              <a:rPr lang="en-US" sz="1800" dirty="0"/>
              <a:t>NO extension on new miner training – must still be complete before work at mines</a:t>
            </a:r>
          </a:p>
          <a:p>
            <a:pPr lvl="1">
              <a:buFont typeface="Wingdings" panose="05000000000000000000" pitchFamily="2" charset="2"/>
              <a:buChar char="Ø"/>
              <a:defRPr/>
            </a:pPr>
            <a:r>
              <a:rPr lang="en-US" sz="1800" dirty="0"/>
              <a:t>Make sure to DOCUMENT any discussions of extensions with District Office to make sure there is concurrence on new “due date”</a:t>
            </a:r>
          </a:p>
          <a:p>
            <a:pPr marL="0" indent="0">
              <a:buNone/>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4D531-E03C-4139-8813-9CA2BDFE92FD}"/>
              </a:ext>
            </a:extLst>
          </p:cNvPr>
          <p:cNvSpPr>
            <a:spLocks noGrp="1"/>
          </p:cNvSpPr>
          <p:nvPr>
            <p:ph type="title"/>
          </p:nvPr>
        </p:nvSpPr>
        <p:spPr>
          <a:xfrm>
            <a:off x="1057275" y="657226"/>
            <a:ext cx="8229600" cy="885825"/>
          </a:xfrm>
        </p:spPr>
        <p:txBody>
          <a:bodyPr>
            <a:normAutofit/>
          </a:bodyPr>
          <a:lstStyle/>
          <a:p>
            <a:pPr>
              <a:defRPr/>
            </a:pPr>
            <a:r>
              <a:rPr lang="en-US" sz="3200" dirty="0"/>
              <a:t>MSHA &amp; COVID-19</a:t>
            </a:r>
          </a:p>
        </p:txBody>
      </p:sp>
      <p:sp>
        <p:nvSpPr>
          <p:cNvPr id="3" name="Content Placeholder 2">
            <a:extLst>
              <a:ext uri="{FF2B5EF4-FFF2-40B4-BE49-F238E27FC236}">
                <a16:creationId xmlns:a16="http://schemas.microsoft.com/office/drawing/2014/main" id="{C8CFE33E-D023-4EA6-91AC-DDF7F644535D}"/>
              </a:ext>
            </a:extLst>
          </p:cNvPr>
          <p:cNvSpPr>
            <a:spLocks noGrp="1"/>
          </p:cNvSpPr>
          <p:nvPr>
            <p:ph idx="1"/>
          </p:nvPr>
        </p:nvSpPr>
        <p:spPr>
          <a:xfrm>
            <a:off x="514350" y="2019300"/>
            <a:ext cx="11249025" cy="4514850"/>
          </a:xfrm>
        </p:spPr>
        <p:txBody>
          <a:bodyPr>
            <a:normAutofit fontScale="92500" lnSpcReduction="20000"/>
          </a:bodyPr>
          <a:lstStyle/>
          <a:p>
            <a:pPr>
              <a:defRPr/>
            </a:pPr>
            <a:r>
              <a:rPr lang="en-US" sz="2000" dirty="0"/>
              <a:t>MSHA has protocols for: </a:t>
            </a:r>
          </a:p>
          <a:p>
            <a:pPr lvl="1">
              <a:defRPr/>
            </a:pPr>
            <a:r>
              <a:rPr lang="en-US" sz="2000" dirty="0"/>
              <a:t>inspections, </a:t>
            </a:r>
          </a:p>
          <a:p>
            <a:pPr lvl="1">
              <a:defRPr/>
            </a:pPr>
            <a:r>
              <a:rPr lang="en-US" sz="2000" dirty="0"/>
              <a:t>use of separate vehicles to travel within mines, </a:t>
            </a:r>
          </a:p>
          <a:p>
            <a:pPr lvl="1">
              <a:defRPr/>
            </a:pPr>
            <a:r>
              <a:rPr lang="en-US" sz="2000" dirty="0"/>
              <a:t>minimizing group meetings, and </a:t>
            </a:r>
          </a:p>
          <a:p>
            <a:pPr lvl="1">
              <a:defRPr/>
            </a:pPr>
            <a:r>
              <a:rPr lang="en-US" sz="2000" dirty="0"/>
              <a:t>postponement of health sampling (distancing considerations)</a:t>
            </a:r>
          </a:p>
          <a:p>
            <a:pPr>
              <a:defRPr/>
            </a:pPr>
            <a:r>
              <a:rPr lang="en-US" sz="2000" dirty="0"/>
              <a:t>Inspectors will remain a safe “distance from miners while performing inspections”</a:t>
            </a:r>
          </a:p>
          <a:p>
            <a:pPr>
              <a:defRPr/>
            </a:pPr>
            <a:r>
              <a:rPr lang="en-US" sz="2000" dirty="0"/>
              <a:t>Due to 103A, cannot refuse entry to mine</a:t>
            </a:r>
          </a:p>
          <a:p>
            <a:pPr lvl="1">
              <a:defRPr/>
            </a:pPr>
            <a:r>
              <a:rPr lang="en-US" sz="2000" dirty="0"/>
              <a:t>COVID-19 can raise difficult questions about where the inspector has traveled recently, any symptoms observed while on site – get District Office involved ASAP!</a:t>
            </a:r>
          </a:p>
          <a:p>
            <a:pPr>
              <a:defRPr/>
            </a:pPr>
            <a:r>
              <a:rPr lang="en-US" sz="2000" dirty="0"/>
              <a:t>Remember to document Task Training under Part 46/48 if workers are assigned to new jobs as a result of workforce shrinkage due to illness!</a:t>
            </a:r>
          </a:p>
          <a:p>
            <a:pPr lvl="1">
              <a:defRPr/>
            </a:pPr>
            <a:r>
              <a:rPr lang="en-US" dirty="0">
                <a:solidFill>
                  <a:srgbClr val="FF0000"/>
                </a:solidFill>
                <a:hlinkClick r:id="rId2"/>
              </a:rPr>
              <a:t>https://www.msha.gov/msha-response-covid-19</a:t>
            </a:r>
            <a:r>
              <a:rPr lang="en-US" dirty="0">
                <a:solidFill>
                  <a:srgbClr val="FF0000"/>
                </a:solidFill>
              </a:rPr>
              <a:t> </a:t>
            </a:r>
          </a:p>
          <a:p>
            <a:pPr lvl="1">
              <a:defRPr/>
            </a:pPr>
            <a:r>
              <a:rPr lang="en-US" dirty="0">
                <a:solidFill>
                  <a:srgbClr val="FF0000"/>
                </a:solidFill>
              </a:rPr>
              <a:t>CDC Poster for Miners: https://www.cdc.gov/coronavirus/2019-ncov/downloads/community/mining.pdf</a:t>
            </a:r>
          </a:p>
        </p:txBody>
      </p:sp>
    </p:spTree>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28064</TotalTime>
  <Words>4305</Words>
  <Application>Microsoft Office PowerPoint</Application>
  <PresentationFormat>Widescreen</PresentationFormat>
  <Paragraphs>232</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Gill Sans MT</vt:lpstr>
      <vt:lpstr>Wingdings</vt:lpstr>
      <vt:lpstr>Wingdings 2</vt:lpstr>
      <vt:lpstr>Dividend</vt:lpstr>
      <vt:lpstr>OSHA/MSHA UPDATE 2020</vt:lpstr>
      <vt:lpstr>Overview</vt:lpstr>
      <vt:lpstr>DOL Politics …</vt:lpstr>
      <vt:lpstr>OSHA COVID: HR 6559  </vt:lpstr>
      <vt:lpstr>S 3710: COVID-19  Mine Workers Protection Act</vt:lpstr>
      <vt:lpstr>AFL-CIO Litigation for ETS</vt:lpstr>
      <vt:lpstr>Federal OSHA COVID Enforcement</vt:lpstr>
      <vt:lpstr>What About MSHA ?</vt:lpstr>
      <vt:lpstr>MSHA &amp; COVID-19</vt:lpstr>
      <vt:lpstr>OSHA &amp; MSHA Reporting</vt:lpstr>
      <vt:lpstr>Democratic S&amp;H Legislation</vt:lpstr>
      <vt:lpstr>Executive Orders</vt:lpstr>
      <vt:lpstr>10/19 Executive orders impacting agency policy</vt:lpstr>
      <vt:lpstr>Enforcement Data UPDATE</vt:lpstr>
      <vt:lpstr>Enforcement: OSHA Top 10 (2019)</vt:lpstr>
      <vt:lpstr>Construction top 10 most-cited Violations – FY 2019</vt:lpstr>
      <vt:lpstr>Drones in OSHA Enforcement</vt:lpstr>
      <vt:lpstr>Key OSHRC DecisionS</vt:lpstr>
      <vt:lpstr>KEY OSHRC DECISIONS</vt:lpstr>
      <vt:lpstr>National Emphasis Programs (NEPs)</vt:lpstr>
      <vt:lpstr>Site Specific Targeting Inspection Program</vt:lpstr>
      <vt:lpstr>PROGRAMMED INSPECTIONS: SITE SPECIFIC TARGETING</vt:lpstr>
      <vt:lpstr>OSHA Crystalline Silica update</vt:lpstr>
      <vt:lpstr>OSHA Rulemaking on Tree Care Operations</vt:lpstr>
      <vt:lpstr>Other OSHA initiatives</vt:lpstr>
      <vt:lpstr>OTHER OSHA Initiatives</vt:lpstr>
      <vt:lpstr>MSHA Workplace Examination Rule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OSHA Forecast 2018</dc:title>
  <dc:creator>Adele Abrams</dc:creator>
  <cp:lastModifiedBy>Adele Abrams</cp:lastModifiedBy>
  <cp:revision>124</cp:revision>
  <cp:lastPrinted>2019-01-08T18:12:20Z</cp:lastPrinted>
  <dcterms:created xsi:type="dcterms:W3CDTF">2017-12-11T20:15:13Z</dcterms:created>
  <dcterms:modified xsi:type="dcterms:W3CDTF">2020-06-18T12:34:47Z</dcterms:modified>
</cp:coreProperties>
</file>